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137"/>
  </p:notesMasterIdLst>
  <p:sldIdLst>
    <p:sldId id="256" r:id="rId2"/>
    <p:sldId id="259" r:id="rId3"/>
    <p:sldId id="444" r:id="rId4"/>
    <p:sldId id="260" r:id="rId5"/>
    <p:sldId id="432" r:id="rId6"/>
    <p:sldId id="265" r:id="rId7"/>
    <p:sldId id="263" r:id="rId8"/>
    <p:sldId id="264" r:id="rId9"/>
    <p:sldId id="266" r:id="rId10"/>
    <p:sldId id="268" r:id="rId11"/>
    <p:sldId id="275" r:id="rId12"/>
    <p:sldId id="278" r:id="rId13"/>
    <p:sldId id="435" r:id="rId14"/>
    <p:sldId id="441" r:id="rId15"/>
    <p:sldId id="436" r:id="rId16"/>
    <p:sldId id="437" r:id="rId17"/>
    <p:sldId id="439" r:id="rId18"/>
    <p:sldId id="440" r:id="rId19"/>
    <p:sldId id="442" r:id="rId20"/>
    <p:sldId id="286" r:id="rId21"/>
    <p:sldId id="291" r:id="rId22"/>
    <p:sldId id="293" r:id="rId23"/>
    <p:sldId id="294" r:id="rId24"/>
    <p:sldId id="420" r:id="rId25"/>
    <p:sldId id="445" r:id="rId26"/>
    <p:sldId id="288" r:id="rId27"/>
    <p:sldId id="287" r:id="rId28"/>
    <p:sldId id="296" r:id="rId29"/>
    <p:sldId id="298" r:id="rId30"/>
    <p:sldId id="299" r:id="rId31"/>
    <p:sldId id="300" r:id="rId32"/>
    <p:sldId id="301" r:id="rId33"/>
    <p:sldId id="447" r:id="rId34"/>
    <p:sldId id="451" r:id="rId35"/>
    <p:sldId id="452" r:id="rId36"/>
    <p:sldId id="453" r:id="rId37"/>
    <p:sldId id="450" r:id="rId38"/>
    <p:sldId id="448" r:id="rId39"/>
    <p:sldId id="446" r:id="rId40"/>
    <p:sldId id="302" r:id="rId41"/>
    <p:sldId id="303" r:id="rId42"/>
    <p:sldId id="304" r:id="rId43"/>
    <p:sldId id="305" r:id="rId44"/>
    <p:sldId id="307" r:id="rId45"/>
    <p:sldId id="309" r:id="rId46"/>
    <p:sldId id="454" r:id="rId47"/>
    <p:sldId id="311" r:id="rId48"/>
    <p:sldId id="313" r:id="rId49"/>
    <p:sldId id="315" r:id="rId50"/>
    <p:sldId id="312" r:id="rId51"/>
    <p:sldId id="316" r:id="rId52"/>
    <p:sldId id="317" r:id="rId53"/>
    <p:sldId id="318" r:id="rId54"/>
    <p:sldId id="319" r:id="rId55"/>
    <p:sldId id="320" r:id="rId56"/>
    <p:sldId id="321" r:id="rId57"/>
    <p:sldId id="323" r:id="rId58"/>
    <p:sldId id="324" r:id="rId59"/>
    <p:sldId id="325" r:id="rId60"/>
    <p:sldId id="329" r:id="rId61"/>
    <p:sldId id="334" r:id="rId62"/>
    <p:sldId id="338" r:id="rId63"/>
    <p:sldId id="343" r:id="rId64"/>
    <p:sldId id="418" r:id="rId65"/>
    <p:sldId id="416" r:id="rId66"/>
    <p:sldId id="419" r:id="rId67"/>
    <p:sldId id="415" r:id="rId68"/>
    <p:sldId id="344" r:id="rId69"/>
    <p:sldId id="346" r:id="rId70"/>
    <p:sldId id="347" r:id="rId71"/>
    <p:sldId id="422" r:id="rId72"/>
    <p:sldId id="351" r:id="rId73"/>
    <p:sldId id="353" r:id="rId74"/>
    <p:sldId id="356" r:id="rId75"/>
    <p:sldId id="361" r:id="rId76"/>
    <p:sldId id="362" r:id="rId77"/>
    <p:sldId id="456" r:id="rId78"/>
    <p:sldId id="455" r:id="rId79"/>
    <p:sldId id="363" r:id="rId80"/>
    <p:sldId id="394" r:id="rId81"/>
    <p:sldId id="411" r:id="rId82"/>
    <p:sldId id="412" r:id="rId83"/>
    <p:sldId id="365" r:id="rId84"/>
    <p:sldId id="366" r:id="rId85"/>
    <p:sldId id="367" r:id="rId86"/>
    <p:sldId id="368" r:id="rId87"/>
    <p:sldId id="369" r:id="rId88"/>
    <p:sldId id="370" r:id="rId89"/>
    <p:sldId id="373" r:id="rId90"/>
    <p:sldId id="375" r:id="rId91"/>
    <p:sldId id="376" r:id="rId92"/>
    <p:sldId id="377" r:id="rId93"/>
    <p:sldId id="378" r:id="rId94"/>
    <p:sldId id="379" r:id="rId95"/>
    <p:sldId id="380" r:id="rId96"/>
    <p:sldId id="381" r:id="rId97"/>
    <p:sldId id="382" r:id="rId98"/>
    <p:sldId id="383" r:id="rId99"/>
    <p:sldId id="384" r:id="rId100"/>
    <p:sldId id="387" r:id="rId101"/>
    <p:sldId id="386" r:id="rId102"/>
    <p:sldId id="457" r:id="rId103"/>
    <p:sldId id="413" r:id="rId104"/>
    <p:sldId id="477" r:id="rId105"/>
    <p:sldId id="458" r:id="rId106"/>
    <p:sldId id="403" r:id="rId107"/>
    <p:sldId id="404" r:id="rId108"/>
    <p:sldId id="405" r:id="rId109"/>
    <p:sldId id="406" r:id="rId110"/>
    <p:sldId id="460" r:id="rId111"/>
    <p:sldId id="466" r:id="rId112"/>
    <p:sldId id="464" r:id="rId113"/>
    <p:sldId id="389" r:id="rId114"/>
    <p:sldId id="426" r:id="rId115"/>
    <p:sldId id="427" r:id="rId116"/>
    <p:sldId id="428" r:id="rId117"/>
    <p:sldId id="461" r:id="rId118"/>
    <p:sldId id="388" r:id="rId119"/>
    <p:sldId id="392" r:id="rId120"/>
    <p:sldId id="396" r:id="rId121"/>
    <p:sldId id="397" r:id="rId122"/>
    <p:sldId id="398" r:id="rId123"/>
    <p:sldId id="462" r:id="rId124"/>
    <p:sldId id="425" r:id="rId125"/>
    <p:sldId id="430" r:id="rId126"/>
    <p:sldId id="431" r:id="rId127"/>
    <p:sldId id="463" r:id="rId128"/>
    <p:sldId id="468" r:id="rId129"/>
    <p:sldId id="469" r:id="rId130"/>
    <p:sldId id="470" r:id="rId131"/>
    <p:sldId id="471" r:id="rId132"/>
    <p:sldId id="472" r:id="rId133"/>
    <p:sldId id="474" r:id="rId134"/>
    <p:sldId id="476" r:id="rId135"/>
    <p:sldId id="475" r:id="rId1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72C4"/>
    <a:srgbClr val="141414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2" autoAdjust="0"/>
    <p:restoredTop sz="71482" autoAdjust="0"/>
  </p:normalViewPr>
  <p:slideViewPr>
    <p:cSldViewPr snapToGrid="0">
      <p:cViewPr varScale="1">
        <p:scale>
          <a:sx n="89" d="100"/>
          <a:sy n="89" d="100"/>
        </p:scale>
        <p:origin x="1728" y="86"/>
      </p:cViewPr>
      <p:guideLst/>
    </p:cSldViewPr>
  </p:slideViewPr>
  <p:outlineViewPr>
    <p:cViewPr>
      <p:scale>
        <a:sx n="33" d="100"/>
        <a:sy n="33" d="100"/>
      </p:scale>
      <p:origin x="0" y="-140311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7BD04-947F-4C1E-9B27-A9AEE47318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751BE-0883-495E-9BAF-5B84F49A5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30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8933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1954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0541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2983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307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8539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7111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4146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1241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799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54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9676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2219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9265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1583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hierarchy of the model is constructed so that the individual-level distribution parameters, denoted by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𝜇_(𝑖,𝑐,𝑝)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𝜎_(𝑖,𝑐,𝑝 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are drawn from group-level normal distributions (also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called the prior models)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with unobserved means and standard deviations. Here, the unobserved group-level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parameters are informed by the individual-level parameters, and not by the empirical data.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8595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hierarchy of the model is constructed so that the individual-level distribution parameters, denoted by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𝜇_(𝑖,𝑐,𝑝)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𝜎_(𝑖,𝑐,𝑝 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are drawn from group-level normal distributions (also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called the prior models)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with unobserved means and standard deviations. Here, the unobserved group-level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parameters are informed by the individual-level parameters, and not by the empirical data.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6945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hierarchy of the model is constructed so that the individual-level distribution parameters, denoted by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𝜇_(𝑖,𝑐,𝑝)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𝜎_(𝑖,𝑐,𝑝 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are drawn from group-level normal distributions (also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called the prior models)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with unobserved means and standard deviations. Here, the unobserved group-level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parameters are informed by the individual-level parameters, and not by the empirical data.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008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hierarchy of the model is constructed so that the individual-level distribution parameters, denoted by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𝜇_(𝑖,𝑐,𝑝)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𝜎_(𝑖,𝑐,𝑝 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are drawn from group-level normal distributions (also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called the prior models)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with unobserved means and standard deviations. Here, the unobserved group-level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parameters are informed by the individual-level parameters, and not by the empirical data.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4518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7535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1377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84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1541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8748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4711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2316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5277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hierarchy of the model is constructed so that the individual-level distribution parameters, denoted by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𝜇_(𝑖,𝑐,𝑝)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𝜎_(𝑖,𝑐,𝑝 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are drawn from group-level normal distributions (also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called the prior models)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with unobserved means and standard deviations. Here, the unobserved group-level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parameters are informed by the individual-level parameters, and not by the empirical data.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7445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hierarchy of the model is constructed so that the individual-level distribution parameters, denoted by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𝜇_(𝑖,𝑐,𝑝)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𝜎_(𝑖,𝑐,𝑝 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are drawn from group-level normal distributions (also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called the prior models)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with unobserved means and standard deviations. Here, the unobserved group-level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parameters are informed by the individual-level parameters, and not by the empirical data.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8998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hierarchy of the model is constructed so that the individual-level distribution parameters, denoted by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𝜇_(𝑖,𝑐,𝑝)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𝜎_(𝑖,𝑐,𝑝 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are drawn from group-level normal distributions (also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called the prior models)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with unobserved means and standard deviations. Here, the unobserved group-level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parameters are informed by the individual-level parameters, and not by the empirical data.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0551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1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2881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48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5073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6590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3199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3410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8143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2058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54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75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64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59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35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24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34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06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235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18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41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577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025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43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69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738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59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070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825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28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33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879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899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301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98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759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13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2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753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256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222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481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765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766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278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013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094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042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57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980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70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131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834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079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035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358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762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826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238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70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190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216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2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04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907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28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8716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826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013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045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75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33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990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598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308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788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693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984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893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7393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666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70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236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686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4224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1172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998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6431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2366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1249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7894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306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53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96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3168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329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8418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1860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200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8661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7832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353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239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23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B7075-1346-4E93-86AB-8D89B2966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DAD0C-245E-45F9-A965-59DE87C8B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1949A-5E21-42B5-B9B3-A55CAFCD5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85DF1-8131-47ED-AE0C-2CC801E9EB88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D3E43-C954-48F9-B946-89C8601F8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A777C-01C3-486A-A409-73AA6CBAB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48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7D5A-6B29-4D05-92A6-132D8EC1F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1E4813-20C5-4EA4-A927-A37F1FC3E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3A6AA-AB73-4D6F-938C-E61E15FC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99D16-426C-4325-958E-7A0219D10819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67F00-C81C-48EB-A40B-9D83CFFC8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19580-6936-4936-AC75-1E86929BF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87894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17523A-D5CF-44E6-B472-91EA1101A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E291B5-F96A-4095-BCD9-3212BB420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FCB95-173C-4B95-9B95-44A65715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99D16-426C-4325-958E-7A0219D10819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EE188-FAF6-42AA-A7D9-62DC80584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BCAF2-9B5D-4A7A-A943-6407532B2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845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46D5-627B-43A0-9B60-F0456815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359" y="1987552"/>
            <a:ext cx="3932237" cy="433954"/>
          </a:xfrm>
        </p:spPr>
        <p:txBody>
          <a:bodyPr anchor="b">
            <a:normAutofit/>
          </a:bodyPr>
          <a:lstStyle>
            <a:lvl1pPr>
              <a:defRPr sz="2800" b="0" i="1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292C8-1FB2-47BB-98AB-42A23B805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207"/>
            <a:ext cx="6172200" cy="3966781"/>
          </a:xfrm>
        </p:spPr>
        <p:txBody>
          <a:bodyPr/>
          <a:lstStyle>
            <a:lvl1pPr>
              <a:defRPr sz="2800" i="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61DEB-9E1C-42DE-B3C4-E25373BBD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33358" y="2439794"/>
            <a:ext cx="3932237" cy="3429194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45D4C-5A25-4785-ACF6-E9BF13E5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199C7-E393-4018-BB33-2842051BB733}" type="datetime1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10E9C-E8E8-45BF-9F4F-8554DADE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55FE2-1059-4CEC-B0DB-C92339DED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5F6DC5-C84B-49C9-ABB9-4C4A0E68C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57644"/>
            <a:ext cx="6172200" cy="938211"/>
          </a:xfrm>
        </p:spPr>
        <p:txBody>
          <a:bodyPr/>
          <a:lstStyle>
            <a:lvl1pPr marL="0" indent="0" algn="l"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083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3C31E-5A15-4253-A556-C15C9928F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76F45-C950-4B75-AE29-CE4AF65BA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53F55-7957-41A9-B8ED-8C0B3E697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E09B-8FA1-4BE3-969C-E507F0C08446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4F4CE-9498-486D-AD3D-030AD2A4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99949-8828-4E89-8ABA-2296092F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38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A5E7-FC61-422F-8D5E-A52427A10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FBDAA-4E59-431C-BFB3-6DCE9E700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6E629-DDC1-4E62-B851-DED2C474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24F2D-48DD-4EB8-909E-064C8C1AE474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B8B1-E812-4837-A92F-3E5D4E46F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E58AA-E8FB-42A6-A8D1-EF6505761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57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4A877-9B70-46ED-A42E-1AAD5C131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68904-D226-4A32-B904-2C02EF136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C31D18-9F02-483E-ADF8-7C03315ED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9167D-3BAB-42C6-AE68-7E436A093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2BB2-AC15-4BB1-9FC9-713B8A1CB28B}" type="datetime1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B4EA4-4AED-48F6-AE25-AD5A7DA96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5BCD8-4BEE-4F2A-ABAD-92828B0CC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52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C9AD8-9EC5-4D43-BB20-19EA0A9A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18F66-87F9-4113-8925-A59CCBFFD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BB8AC-7F8A-4E9B-84E9-EEC41569F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AB0042-90C4-474C-B1AE-72432F6EAD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75713-6AA4-47A6-BB46-70D36D687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8C66DA-303F-4CF2-AFFB-C3D32D922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4973-4B4E-4227-AC16-93D78DDDDC73}" type="datetime1">
              <a:rPr lang="en-US" smtClean="0"/>
              <a:t>8/1/2022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825800-DDEF-4CF8-BD9B-5A40AA27D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5E0A9E-A1A0-4C0B-8B01-A716B52F8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26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200E-968A-4FF0-AFB3-BA74FDC5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BF64C9-6B65-4F3B-ADD1-C2720AAD0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2EC8-DA94-44E7-BA36-18C66A99C2AD}" type="datetime1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6064E-556E-47D9-95FD-1F8AB85BE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6CA76-B174-41B1-9545-440E72664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3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08A692-5B4E-4E77-8A4B-22CCB1E66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A6467-20D5-4309-8329-3AF65F998125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2B6D07-6A38-4D95-8DEB-CDCB8B881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4AE65-06F9-4425-B9EF-F8FB4217D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04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A3EB-B211-4F8B-A047-0A9AC7BEF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0B768-5B0E-4A63-9720-63D6EE411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CA923-1DB2-42CD-B2F0-762D49A24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181EA-54F2-42F5-84F3-A1AC49425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99D16-426C-4325-958E-7A0219D10819}" type="datetime1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98ECB-DB90-4A0E-8567-26DB0D14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3407B-6818-4A35-8875-BD0B6E60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3872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3CDD-280E-41F9-9EDE-A8FA2814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D7F2FC-B87D-409B-BC11-9F0C885BF9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B49F1-618A-477D-8FD5-DB0C54111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EE37A-32F3-4120-B22B-B3D09CC2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99D16-426C-4325-958E-7A0219D10819}" type="datetime1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DFA83-AE94-4C95-8A9B-5B1D066B7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AC7BC-8DB8-4BB4-BEBE-6A94DC7E3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9452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E51D15-0CD1-4F6D-9611-E4492A800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3547E-FC9C-4159-98D8-73D409BA8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84F74-D594-4137-8E75-7ABF9B8EFE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99D16-426C-4325-958E-7A0219D10819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1177A-92BB-4C38-96B7-23ACDC5F20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498F3-9D09-4359-AA8B-8ACE06BB2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05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79jgs/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0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1.png"/><Relationship Id="rId4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0.png"/><Relationship Id="rId4" Type="http://schemas.openxmlformats.org/officeDocument/2006/relationships/image" Target="../media/image3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40D39-7140-4BB1-98FC-ECA0C4597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422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/>
              <a:t>Individual Differences in Cognitive Control: From a General Introduction to Hierarchical Bayesian Models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933BE-8ECE-4515-9911-FD0AFE4AE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33904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Jean-Paul Snijder</a:t>
            </a:r>
          </a:p>
          <a:p>
            <a:r>
              <a:rPr lang="en-US" i="1" dirty="0">
                <a:solidFill>
                  <a:schemeClr val="tx1"/>
                </a:solidFill>
              </a:rPr>
              <a:t>Colloquium at Universität Ulm</a:t>
            </a:r>
          </a:p>
          <a:p>
            <a:r>
              <a:rPr lang="en-US" dirty="0">
                <a:solidFill>
                  <a:schemeClr val="tx1"/>
                </a:solidFill>
              </a:rPr>
              <a:t>28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July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4B3AB-0AAA-4FB0-8CC9-696D1850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2" descr="Heidelberg University, Germany | Study.EU">
            <a:extLst>
              <a:ext uri="{FF2B5EF4-FFF2-40B4-BE49-F238E27FC236}">
                <a16:creationId xmlns:a16="http://schemas.microsoft.com/office/drawing/2014/main" id="{90CE9D74-67C7-4D20-A8AD-3C6D1D6D9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24" y="120341"/>
            <a:ext cx="2223246" cy="116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33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A4AE-35DD-4756-9001-7FFF38BBD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89" y="6023003"/>
            <a:ext cx="4159639" cy="433954"/>
          </a:xfrm>
        </p:spPr>
        <p:txBody>
          <a:bodyPr>
            <a:normAutofit fontScale="9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</a:rPr>
              <a:t>WMC &lt;-&gt; Intelligence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8A33C-F711-4CB6-9CFF-E4286A74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957644"/>
            <a:ext cx="8948147" cy="93821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Theoretical Applications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5F93157-C22C-489E-9283-EE39C5EBB9D7}"/>
              </a:ext>
            </a:extLst>
          </p:cNvPr>
          <p:cNvSpPr txBox="1">
            <a:spLocks/>
          </p:cNvSpPr>
          <p:nvPr/>
        </p:nvSpPr>
        <p:spPr>
          <a:xfrm>
            <a:off x="838200" y="1902207"/>
            <a:ext cx="6995158" cy="3966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Intelligence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Executive Attention Theory </a:t>
            </a:r>
          </a:p>
          <a:p>
            <a:pPr marL="1371600" lvl="2" indent="-4572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Engle &amp; Kane, 2004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Process Overlap Theory </a:t>
            </a:r>
          </a:p>
          <a:p>
            <a:pPr marL="1371600" lvl="2" indent="-4572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Kovacs &amp; Conway, 2016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Mutualism Model</a:t>
            </a:r>
          </a:p>
          <a:p>
            <a:pPr marL="1371600" lvl="2" indent="-4572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van der Maas et al., 2006</a:t>
            </a:r>
          </a:p>
          <a:p>
            <a:pPr marL="914400" lvl="1" indent="-457200">
              <a:lnSpc>
                <a:spcPct val="150000"/>
              </a:lnSpc>
            </a:pPr>
            <a:endParaRPr lang="en-US" dirty="0">
              <a:cs typeface="Times New Roman" panose="02020603050405020304" pitchFamily="18" charset="0"/>
            </a:endParaRPr>
          </a:p>
          <a:p>
            <a:endParaRPr lang="en-US" dirty="0"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599790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Cross-level learning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As opposed to independent estimations (MLM)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Improves signal from measurement error determination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Hierarchical Bayesian Model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100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34F1DB-3831-4455-BFE2-5E3CAB8AB799}"/>
              </a:ext>
            </a:extLst>
          </p:cNvPr>
          <p:cNvSpPr txBox="1"/>
          <p:nvPr/>
        </p:nvSpPr>
        <p:spPr>
          <a:xfrm>
            <a:off x="6831552" y="3244334"/>
            <a:ext cx="238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Group-level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B3049-B8E5-479E-A82D-5E444A95186C}"/>
              </a:ext>
            </a:extLst>
          </p:cNvPr>
          <p:cNvSpPr txBox="1"/>
          <p:nvPr/>
        </p:nvSpPr>
        <p:spPr>
          <a:xfrm>
            <a:off x="2273712" y="3244334"/>
            <a:ext cx="27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Individual-level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69A1D6-B245-4DC4-A676-376A44D383D2}"/>
              </a:ext>
            </a:extLst>
          </p:cNvPr>
          <p:cNvCxnSpPr>
            <a:cxnSpLocks/>
            <a:stCxn id="10" idx="3"/>
            <a:endCxn id="2" idx="1"/>
          </p:cNvCxnSpPr>
          <p:nvPr/>
        </p:nvCxnSpPr>
        <p:spPr>
          <a:xfrm>
            <a:off x="5043054" y="3429000"/>
            <a:ext cx="1788498" cy="0"/>
          </a:xfrm>
          <a:prstGeom prst="straightConnector1">
            <a:avLst/>
          </a:prstGeom>
          <a:ln w="38100"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CD4E0A-8AD8-456B-AF1C-FC17A3D53C5C}"/>
              </a:ext>
            </a:extLst>
          </p:cNvPr>
          <p:cNvSpPr txBox="1"/>
          <p:nvPr/>
        </p:nvSpPr>
        <p:spPr>
          <a:xfrm>
            <a:off x="4552632" y="3435353"/>
            <a:ext cx="2769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Simultaneous</a:t>
            </a:r>
          </a:p>
          <a:p>
            <a:pPr algn="ctr"/>
            <a:r>
              <a:rPr lang="en-US" i="1" dirty="0"/>
              <a:t>estimation</a:t>
            </a:r>
          </a:p>
        </p:txBody>
      </p:sp>
    </p:spTree>
    <p:extLst>
      <p:ext uri="{BB962C8B-B14F-4D97-AF65-F5344CB8AC3E}">
        <p14:creationId xmlns:p14="http://schemas.microsoft.com/office/powerpoint/2010/main" val="2522747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101</a:t>
            </a:fld>
            <a:endParaRPr lang="en-US"/>
          </a:p>
        </p:txBody>
      </p:sp>
      <p:pic>
        <p:nvPicPr>
          <p:cNvPr id="11" name="Picture 10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BFD5AA6F-3A9F-4A83-9891-22E99E6D86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86"/>
          <a:stretch/>
        </p:blipFill>
        <p:spPr>
          <a:xfrm>
            <a:off x="1638300" y="0"/>
            <a:ext cx="8185638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07808DA-789C-4AC0-8F84-7C0BCE3C9E64}"/>
              </a:ext>
            </a:extLst>
          </p:cNvPr>
          <p:cNvSpPr/>
          <p:nvPr/>
        </p:nvSpPr>
        <p:spPr>
          <a:xfrm>
            <a:off x="4269719" y="68013"/>
            <a:ext cx="1904370" cy="54410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0B487A-8087-4F57-BD0F-5803E4D9D99B}"/>
              </a:ext>
            </a:extLst>
          </p:cNvPr>
          <p:cNvSpPr txBox="1"/>
          <p:nvPr/>
        </p:nvSpPr>
        <p:spPr>
          <a:xfrm>
            <a:off x="7690575" y="5173785"/>
            <a:ext cx="1932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Traditional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HBA</a:t>
            </a:r>
          </a:p>
        </p:txBody>
      </p:sp>
    </p:spTree>
    <p:extLst>
      <p:ext uri="{BB962C8B-B14F-4D97-AF65-F5344CB8AC3E}">
        <p14:creationId xmlns:p14="http://schemas.microsoft.com/office/powerpoint/2010/main" val="404553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6980422-2EDA-4A70-B910-7049911A99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6201"/>
            <a:ext cx="12191980" cy="685671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292FD5-0D02-4960-A28F-E9FA12D18E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988F3D-79A3-4F7C-C2C3-F3DC7AC3A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+mj-lt"/>
              </a:rPr>
              <a:t>Reliability Comparison: MPE vs. HBM</a:t>
            </a:r>
            <a:endParaRPr lang="en-US" sz="4400" b="1" dirty="0">
              <a:solidFill>
                <a:schemeClr val="tx1"/>
              </a:solidFill>
              <a:latin typeface="+mj-lt"/>
            </a:endParaRPr>
          </a:p>
          <a:p>
            <a:endParaRPr lang="en-US" sz="4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90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sz="4400" b="1" dirty="0">
                <a:latin typeface="+mj-lt"/>
              </a:rPr>
              <a:t>Results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>
                <a:solidFill>
                  <a:schemeClr val="tx1"/>
                </a:solidFill>
              </a:rPr>
              <a:t>103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EB396A-53BB-4A22-930C-9CB890126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32584" r="-28934"/>
          <a:stretch/>
        </p:blipFill>
        <p:spPr>
          <a:xfrm>
            <a:off x="2642000" y="2430979"/>
            <a:ext cx="6970530" cy="2312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C4288A-BE7E-4F1F-BAA0-CF999053639B}"/>
              </a:ext>
            </a:extLst>
          </p:cNvPr>
          <p:cNvSpPr txBox="1"/>
          <p:nvPr/>
        </p:nvSpPr>
        <p:spPr>
          <a:xfrm>
            <a:off x="3181501" y="3587203"/>
            <a:ext cx="2365349" cy="646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Between-task correlations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69999D4-BDED-41C7-B641-4B84159DCFE8}"/>
              </a:ext>
            </a:extLst>
          </p:cNvPr>
          <p:cNvSpPr/>
          <p:nvPr/>
        </p:nvSpPr>
        <p:spPr>
          <a:xfrm>
            <a:off x="5345144" y="3621486"/>
            <a:ext cx="978408" cy="484633"/>
          </a:xfrm>
          <a:prstGeom prst="rightArrow">
            <a:avLst>
              <a:gd name="adj1" fmla="val 50000"/>
              <a:gd name="adj2" fmla="val 163831"/>
            </a:avLst>
          </a:prstGeom>
          <a:solidFill>
            <a:srgbClr val="FF0000"/>
          </a:solidFill>
          <a:ln>
            <a:solidFill>
              <a:schemeClr val="bg1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647AB6-A225-4340-8570-13B5433486E6}"/>
              </a:ext>
            </a:extLst>
          </p:cNvPr>
          <p:cNvSpPr txBox="1"/>
          <p:nvPr/>
        </p:nvSpPr>
        <p:spPr>
          <a:xfrm>
            <a:off x="5743332" y="3124737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reliability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8CE7CD2-EDA1-4CC7-8CAC-5F30145BFF5C}"/>
              </a:ext>
            </a:extLst>
          </p:cNvPr>
          <p:cNvSpPr/>
          <p:nvPr/>
        </p:nvSpPr>
        <p:spPr>
          <a:xfrm>
            <a:off x="6418238" y="3761014"/>
            <a:ext cx="978408" cy="234339"/>
          </a:xfrm>
          <a:prstGeom prst="rightArrow">
            <a:avLst>
              <a:gd name="adj1" fmla="val 50000"/>
              <a:gd name="adj2" fmla="val 163831"/>
            </a:avLst>
          </a:prstGeom>
          <a:solidFill>
            <a:srgbClr val="FF0000"/>
          </a:solidFill>
          <a:ln>
            <a:solidFill>
              <a:schemeClr val="bg1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B2FBE0-ABDE-476B-9D1A-6D579AFD68FB}"/>
              </a:ext>
            </a:extLst>
          </p:cNvPr>
          <p:cNvSpPr txBox="1"/>
          <p:nvPr/>
        </p:nvSpPr>
        <p:spPr>
          <a:xfrm>
            <a:off x="8053053" y="3385067"/>
            <a:ext cx="2098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Inaccurate Low Between-task correlations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5D21F3-F975-4FBF-B9F2-1F03E21FE257}"/>
              </a:ext>
            </a:extLst>
          </p:cNvPr>
          <p:cNvSpPr txBox="1"/>
          <p:nvPr/>
        </p:nvSpPr>
        <p:spPr>
          <a:xfrm>
            <a:off x="7634915" y="2683131"/>
            <a:ext cx="1714216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Observable: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E41AFC-E228-476B-B288-D7CB860C8C58}"/>
              </a:ext>
            </a:extLst>
          </p:cNvPr>
          <p:cNvSpPr txBox="1"/>
          <p:nvPr/>
        </p:nvSpPr>
        <p:spPr>
          <a:xfrm>
            <a:off x="5762039" y="2676834"/>
            <a:ext cx="1714216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Reliability: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F29099-1086-44C3-97BE-F95626AC8763}"/>
              </a:ext>
            </a:extLst>
          </p:cNvPr>
          <p:cNvSpPr txBox="1"/>
          <p:nvPr/>
        </p:nvSpPr>
        <p:spPr>
          <a:xfrm>
            <a:off x="2846297" y="2670537"/>
            <a:ext cx="2537892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True Correlations: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CE9BCF-162F-4958-86D7-B2B5ABF613F6}"/>
              </a:ext>
            </a:extLst>
          </p:cNvPr>
          <p:cNvCxnSpPr>
            <a:cxnSpLocks/>
          </p:cNvCxnSpPr>
          <p:nvPr/>
        </p:nvCxnSpPr>
        <p:spPr>
          <a:xfrm>
            <a:off x="2641999" y="2975085"/>
            <a:ext cx="697053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05F886-8F7A-46C9-A0E6-DACE95E367FA}"/>
              </a:ext>
            </a:extLst>
          </p:cNvPr>
          <p:cNvCxnSpPr>
            <a:cxnSpLocks/>
          </p:cNvCxnSpPr>
          <p:nvPr/>
        </p:nvCxnSpPr>
        <p:spPr>
          <a:xfrm>
            <a:off x="5546850" y="2423421"/>
            <a:ext cx="0" cy="2312455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2F2A6F-3335-4EEE-BBE0-82A6AC82A586}"/>
              </a:ext>
            </a:extLst>
          </p:cNvPr>
          <p:cNvCxnSpPr>
            <a:cxnSpLocks/>
          </p:cNvCxnSpPr>
          <p:nvPr/>
        </p:nvCxnSpPr>
        <p:spPr>
          <a:xfrm>
            <a:off x="7473476" y="2423421"/>
            <a:ext cx="0" cy="2312455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183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sz="4400" b="1" dirty="0">
                <a:latin typeface="+mj-lt"/>
              </a:rPr>
              <a:t>Results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>
                <a:solidFill>
                  <a:schemeClr val="tx1"/>
                </a:solidFill>
              </a:rPr>
              <a:t>104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EB396A-53BB-4A22-930C-9CB890126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32584" r="-28934"/>
          <a:stretch/>
        </p:blipFill>
        <p:spPr>
          <a:xfrm>
            <a:off x="2642000" y="2380875"/>
            <a:ext cx="6970530" cy="2312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C4288A-BE7E-4F1F-BAA0-CF999053639B}"/>
              </a:ext>
            </a:extLst>
          </p:cNvPr>
          <p:cNvSpPr txBox="1"/>
          <p:nvPr/>
        </p:nvSpPr>
        <p:spPr>
          <a:xfrm>
            <a:off x="3181501" y="3537099"/>
            <a:ext cx="2365349" cy="646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Between-task correlations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647AB6-A225-4340-8570-13B5433486E6}"/>
              </a:ext>
            </a:extLst>
          </p:cNvPr>
          <p:cNvSpPr txBox="1"/>
          <p:nvPr/>
        </p:nvSpPr>
        <p:spPr>
          <a:xfrm>
            <a:off x="5743332" y="3074633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reliability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8CE7CD2-EDA1-4CC7-8CAC-5F30145BFF5C}"/>
              </a:ext>
            </a:extLst>
          </p:cNvPr>
          <p:cNvSpPr/>
          <p:nvPr/>
        </p:nvSpPr>
        <p:spPr>
          <a:xfrm>
            <a:off x="6418238" y="3710910"/>
            <a:ext cx="978408" cy="234339"/>
          </a:xfrm>
          <a:prstGeom prst="rightArrow">
            <a:avLst>
              <a:gd name="adj1" fmla="val 50000"/>
              <a:gd name="adj2" fmla="val 163831"/>
            </a:avLst>
          </a:prstGeom>
          <a:solidFill>
            <a:srgbClr val="FF0000"/>
          </a:solidFill>
          <a:ln>
            <a:solidFill>
              <a:schemeClr val="bg1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B2FBE0-ABDE-476B-9D1A-6D579AFD68FB}"/>
              </a:ext>
            </a:extLst>
          </p:cNvPr>
          <p:cNvSpPr txBox="1"/>
          <p:nvPr/>
        </p:nvSpPr>
        <p:spPr>
          <a:xfrm>
            <a:off x="7862634" y="3443965"/>
            <a:ext cx="209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Accurate Between-task correlations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5D21F3-F975-4FBF-B9F2-1F03E21FE257}"/>
              </a:ext>
            </a:extLst>
          </p:cNvPr>
          <p:cNvSpPr txBox="1"/>
          <p:nvPr/>
        </p:nvSpPr>
        <p:spPr>
          <a:xfrm>
            <a:off x="7634915" y="2633027"/>
            <a:ext cx="1714216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Observable: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E41AFC-E228-476B-B288-D7CB860C8C58}"/>
              </a:ext>
            </a:extLst>
          </p:cNvPr>
          <p:cNvSpPr txBox="1"/>
          <p:nvPr/>
        </p:nvSpPr>
        <p:spPr>
          <a:xfrm>
            <a:off x="5762039" y="2626730"/>
            <a:ext cx="1714216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Reliability: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F29099-1086-44C3-97BE-F95626AC8763}"/>
              </a:ext>
            </a:extLst>
          </p:cNvPr>
          <p:cNvSpPr txBox="1"/>
          <p:nvPr/>
        </p:nvSpPr>
        <p:spPr>
          <a:xfrm>
            <a:off x="2846297" y="2620433"/>
            <a:ext cx="2537892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True Correlations: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CE9BCF-162F-4958-86D7-B2B5ABF613F6}"/>
              </a:ext>
            </a:extLst>
          </p:cNvPr>
          <p:cNvCxnSpPr>
            <a:cxnSpLocks/>
          </p:cNvCxnSpPr>
          <p:nvPr/>
        </p:nvCxnSpPr>
        <p:spPr>
          <a:xfrm>
            <a:off x="2641999" y="2924981"/>
            <a:ext cx="697053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05F886-8F7A-46C9-A0E6-DACE95E367FA}"/>
              </a:ext>
            </a:extLst>
          </p:cNvPr>
          <p:cNvCxnSpPr>
            <a:cxnSpLocks/>
          </p:cNvCxnSpPr>
          <p:nvPr/>
        </p:nvCxnSpPr>
        <p:spPr>
          <a:xfrm>
            <a:off x="5546850" y="2373317"/>
            <a:ext cx="0" cy="2312455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2F2A6F-3335-4EEE-BBE0-82A6AC82A586}"/>
              </a:ext>
            </a:extLst>
          </p:cNvPr>
          <p:cNvCxnSpPr>
            <a:cxnSpLocks/>
          </p:cNvCxnSpPr>
          <p:nvPr/>
        </p:nvCxnSpPr>
        <p:spPr>
          <a:xfrm>
            <a:off x="7473476" y="2373317"/>
            <a:ext cx="0" cy="2312455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183D589-F5C2-1C2B-9C7D-D4E1146A0B50}"/>
              </a:ext>
            </a:extLst>
          </p:cNvPr>
          <p:cNvSpPr/>
          <p:nvPr/>
        </p:nvSpPr>
        <p:spPr>
          <a:xfrm>
            <a:off x="5654313" y="3040485"/>
            <a:ext cx="1742333" cy="335222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69999D4-BDED-41C7-B641-4B84159DCFE8}"/>
              </a:ext>
            </a:extLst>
          </p:cNvPr>
          <p:cNvSpPr/>
          <p:nvPr/>
        </p:nvSpPr>
        <p:spPr>
          <a:xfrm>
            <a:off x="5345143" y="3571382"/>
            <a:ext cx="1890199" cy="484633"/>
          </a:xfrm>
          <a:prstGeom prst="rightArrow">
            <a:avLst>
              <a:gd name="adj1" fmla="val 50000"/>
              <a:gd name="adj2" fmla="val 163831"/>
            </a:avLst>
          </a:prstGeom>
          <a:solidFill>
            <a:srgbClr val="FF0000"/>
          </a:solidFill>
          <a:ln>
            <a:solidFill>
              <a:schemeClr val="bg1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340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16200000">
            <a:off x="-3277887" y="1080935"/>
            <a:ext cx="10059030" cy="938211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Between-Task Correlations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105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25A46-4324-4C29-904B-CA7660540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960" r="-362"/>
          <a:stretch/>
        </p:blipFill>
        <p:spPr>
          <a:xfrm>
            <a:off x="9193160" y="0"/>
            <a:ext cx="80624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A4603F-45C9-43B9-A605-5D16D5B95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626"/>
          <a:stretch/>
        </p:blipFill>
        <p:spPr>
          <a:xfrm>
            <a:off x="2230568" y="0"/>
            <a:ext cx="6849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9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Hierarchical Bayesian = reliable individual differences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Chen et al., 2021; Haines et al., 2020; </a:t>
            </a:r>
            <a:r>
              <a:rPr lang="en-US" dirty="0" err="1">
                <a:solidFill>
                  <a:schemeClr val="tx1"/>
                </a:solidFill>
              </a:rPr>
              <a:t>Rouder</a:t>
            </a:r>
            <a:r>
              <a:rPr lang="en-US" dirty="0">
                <a:solidFill>
                  <a:schemeClr val="tx1"/>
                </a:solidFill>
              </a:rPr>
              <a:t> &amp; </a:t>
            </a:r>
            <a:r>
              <a:rPr lang="en-US" dirty="0" err="1">
                <a:solidFill>
                  <a:schemeClr val="tx1"/>
                </a:solidFill>
              </a:rPr>
              <a:t>Haaf</a:t>
            </a:r>
            <a:r>
              <a:rPr lang="en-US" dirty="0">
                <a:solidFill>
                  <a:schemeClr val="tx1"/>
                </a:solidFill>
              </a:rPr>
              <a:t>, 2019</a:t>
            </a:r>
          </a:p>
          <a:p>
            <a:r>
              <a:rPr lang="en-US" dirty="0">
                <a:solidFill>
                  <a:schemeClr val="tx1"/>
                </a:solidFill>
              </a:rPr>
              <a:t>What should be modeled?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Individual-level variability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Distribution properties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198" y="963996"/>
            <a:ext cx="10059030" cy="938211"/>
          </a:xfrm>
        </p:spPr>
        <p:txBody>
          <a:bodyPr/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Discussion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6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Individual differences in Cognitive Control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Correlations bottlenecked by Reliability?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No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107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C0D4C97-4620-4D52-7194-AEAD0418BE29}"/>
              </a:ext>
            </a:extLst>
          </p:cNvPr>
          <p:cNvSpPr txBox="1">
            <a:spLocks/>
          </p:cNvSpPr>
          <p:nvPr/>
        </p:nvSpPr>
        <p:spPr>
          <a:xfrm>
            <a:off x="838198" y="963996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Discussion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68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Individual differences in Cognitive Control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Correlations bottlenecked by Reliability?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No</a:t>
            </a:r>
          </a:p>
          <a:p>
            <a:r>
              <a:rPr lang="en-US" dirty="0">
                <a:solidFill>
                  <a:schemeClr val="tx1"/>
                </a:solidFill>
              </a:rPr>
              <a:t>Cognitive Control not unified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Tasks measure task-specific processes?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Rey-</a:t>
            </a:r>
            <a:r>
              <a:rPr lang="en-US" dirty="0" err="1">
                <a:solidFill>
                  <a:schemeClr val="tx1"/>
                </a:solidFill>
              </a:rPr>
              <a:t>Mermet</a:t>
            </a:r>
            <a:r>
              <a:rPr lang="en-US" dirty="0">
                <a:solidFill>
                  <a:schemeClr val="tx1"/>
                </a:solidFill>
              </a:rPr>
              <a:t> et al., 2018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108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F6C2483-A16C-DDF1-1F31-4C0B9E6E339D}"/>
              </a:ext>
            </a:extLst>
          </p:cNvPr>
          <p:cNvSpPr txBox="1">
            <a:spLocks/>
          </p:cNvSpPr>
          <p:nvPr/>
        </p:nvSpPr>
        <p:spPr>
          <a:xfrm>
            <a:off x="838198" y="963996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Discussion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0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Individual differences in Cognitive Control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Correlations bottlenecked by Reliability?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No</a:t>
            </a:r>
          </a:p>
          <a:p>
            <a:r>
              <a:rPr lang="en-US" dirty="0">
                <a:solidFill>
                  <a:schemeClr val="tx1"/>
                </a:solidFill>
              </a:rPr>
              <a:t>Cognitive Control not unified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Tasks measure task-specific processes?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Rey-</a:t>
            </a:r>
            <a:r>
              <a:rPr lang="en-US" dirty="0" err="1">
                <a:solidFill>
                  <a:schemeClr val="tx1"/>
                </a:solidFill>
              </a:rPr>
              <a:t>Mermet</a:t>
            </a:r>
            <a:r>
              <a:rPr lang="en-US" dirty="0">
                <a:solidFill>
                  <a:schemeClr val="tx1"/>
                </a:solidFill>
              </a:rPr>
              <a:t> et al., 2018</a:t>
            </a:r>
          </a:p>
          <a:p>
            <a:r>
              <a:rPr lang="en-US" dirty="0">
                <a:solidFill>
                  <a:schemeClr val="tx1"/>
                </a:solidFill>
              </a:rPr>
              <a:t>Reliability is important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Transparency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109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9B28D11-BF46-F1B7-DDF8-8A3BB7EA4C26}"/>
              </a:ext>
            </a:extLst>
          </p:cNvPr>
          <p:cNvSpPr txBox="1">
            <a:spLocks/>
          </p:cNvSpPr>
          <p:nvPr/>
        </p:nvSpPr>
        <p:spPr>
          <a:xfrm>
            <a:off x="838198" y="963996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Discussion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27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A4AE-35DD-4756-9001-7FFF38BBD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89" y="6023003"/>
            <a:ext cx="7650985" cy="433954"/>
          </a:xfrm>
        </p:spPr>
        <p:txBody>
          <a:bodyPr>
            <a:normAutofit fontScale="9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</a:rPr>
              <a:t>WMC </a:t>
            </a:r>
            <a:r>
              <a:rPr lang="en-US" b="1" dirty="0">
                <a:solidFill>
                  <a:schemeClr val="tx1"/>
                </a:solidFill>
              </a:rPr>
              <a:t>&lt;</a:t>
            </a:r>
            <a:r>
              <a:rPr lang="en-US" dirty="0">
                <a:solidFill>
                  <a:schemeClr val="tx1"/>
                </a:solidFill>
              </a:rPr>
              <a:t>cognitive control</a:t>
            </a:r>
            <a:r>
              <a:rPr lang="en-US" b="1" dirty="0">
                <a:solidFill>
                  <a:schemeClr val="tx1"/>
                </a:solidFill>
              </a:rPr>
              <a:t>&gt;</a:t>
            </a:r>
            <a:r>
              <a:rPr lang="en-US" b="1" i="0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1E487-3CE0-49BD-936A-B23119915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38199" y="957644"/>
            <a:ext cx="8948147" cy="93821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Theoretical Applications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1ABBB0-C0A3-4E3A-BB89-C2E2F8271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207"/>
            <a:ext cx="6995158" cy="396678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Intelligence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Executive Attention Theory </a:t>
            </a:r>
          </a:p>
          <a:p>
            <a:pPr marL="1371600" lvl="2" indent="-4572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Engle &amp; Kane, 2004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Process Overlap Theory </a:t>
            </a:r>
          </a:p>
          <a:p>
            <a:pPr marL="1371600" lvl="2" indent="-4572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Kovacs &amp; Conway, 2016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Mutualism Model</a:t>
            </a:r>
          </a:p>
          <a:p>
            <a:pPr marL="1371600" lvl="2" indent="-4572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van der Maas et al., 2006</a:t>
            </a:r>
          </a:p>
          <a:p>
            <a:pPr marL="914400" lvl="1" indent="-457200">
              <a:lnSpc>
                <a:spcPct val="150000"/>
              </a:lnSpc>
            </a:pPr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9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D93CB-CC5E-41EB-9A71-03F9F23A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110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59936-65F2-465F-8399-7AA9A99DFD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Book Antiqua" panose="02040602050305030304" pitchFamily="18" charset="0"/>
                <a:cs typeface="Aparajita" panose="020B05020402040202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387031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D93CB-CC5E-41EB-9A71-03F9F23A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111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59936-65F2-465F-8399-7AA9A99DFD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Book Antiqua" panose="02040602050305030304" pitchFamily="18" charset="0"/>
                <a:cs typeface="Aparajita" panose="020B0502040204020203" pitchFamily="18" charset="0"/>
              </a:rPr>
              <a:t>V.	Current Research and 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15557055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D93CB-CC5E-41EB-9A71-03F9F23A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59936-65F2-465F-8399-7AA9A99DFD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Book Antiqua" panose="02040602050305030304" pitchFamily="18" charset="0"/>
                <a:cs typeface="Aparajita" panose="020B0502040204020203" pitchFamily="18" charset="0"/>
              </a:rPr>
              <a:t>A.	Sigma</a:t>
            </a:r>
          </a:p>
        </p:txBody>
      </p:sp>
    </p:spTree>
    <p:extLst>
      <p:ext uri="{BB962C8B-B14F-4D97-AF65-F5344CB8AC3E}">
        <p14:creationId xmlns:p14="http://schemas.microsoft.com/office/powerpoint/2010/main" val="30711422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58" y="1902207"/>
            <a:ext cx="3783842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Individual-level standard deviation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Sigma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6B76F-10B6-4EA8-9EC7-B2A0F7103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399" y="382270"/>
            <a:ext cx="7394700" cy="5974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44676A-EF09-4099-B34B-7B788A1EC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3" y="3063794"/>
            <a:ext cx="3245351" cy="32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5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58" y="1902207"/>
            <a:ext cx="3783842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Individual-level standard deviation</a:t>
            </a:r>
          </a:p>
          <a:p>
            <a:r>
              <a:rPr lang="en-US" dirty="0">
                <a:solidFill>
                  <a:schemeClr val="tx1"/>
                </a:solidFill>
              </a:rPr>
              <a:t>Der &amp; Deary, 2006</a:t>
            </a:r>
          </a:p>
          <a:p>
            <a:r>
              <a:rPr lang="en-US" dirty="0">
                <a:solidFill>
                  <a:schemeClr val="tx1"/>
                </a:solidFill>
              </a:rPr>
              <a:t>Salthouse, 2007</a:t>
            </a:r>
          </a:p>
          <a:p>
            <a:r>
              <a:rPr lang="en-US" dirty="0">
                <a:solidFill>
                  <a:schemeClr val="tx1"/>
                </a:solidFill>
              </a:rPr>
              <a:t>Unsworth, 2015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Sigma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6B76F-10B6-4EA8-9EC7-B2A0F7103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399" y="382270"/>
            <a:ext cx="7394700" cy="597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6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58" y="1902207"/>
            <a:ext cx="3783842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Interference Trials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Incongruent etc.</a:t>
            </a:r>
          </a:p>
          <a:p>
            <a:r>
              <a:rPr lang="en-US" dirty="0">
                <a:solidFill>
                  <a:schemeClr val="tx1"/>
                </a:solidFill>
              </a:rPr>
              <a:t>Stroop vs. the rest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Sigma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6B76F-10B6-4EA8-9EC7-B2A0F7103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399" y="382270"/>
            <a:ext cx="7394700" cy="59740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FF0FAF-2BFD-4399-BDF4-3A9D7EEB193A}"/>
              </a:ext>
            </a:extLst>
          </p:cNvPr>
          <p:cNvSpPr/>
          <p:nvPr/>
        </p:nvSpPr>
        <p:spPr>
          <a:xfrm>
            <a:off x="5394960" y="754380"/>
            <a:ext cx="5958840" cy="9382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982A43-6338-422B-9355-C0C35A47B35C}"/>
              </a:ext>
            </a:extLst>
          </p:cNvPr>
          <p:cNvSpPr/>
          <p:nvPr/>
        </p:nvSpPr>
        <p:spPr>
          <a:xfrm>
            <a:off x="5387340" y="2644140"/>
            <a:ext cx="5958840" cy="9382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F95758-7732-46C4-8B67-580DFD95D1AB}"/>
              </a:ext>
            </a:extLst>
          </p:cNvPr>
          <p:cNvSpPr/>
          <p:nvPr/>
        </p:nvSpPr>
        <p:spPr>
          <a:xfrm>
            <a:off x="5387340" y="4526280"/>
            <a:ext cx="5958840" cy="9382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9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58" y="1902207"/>
            <a:ext cx="3783842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Interference Trials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Incongruent etc.</a:t>
            </a:r>
          </a:p>
          <a:p>
            <a:r>
              <a:rPr lang="en-US" dirty="0">
                <a:solidFill>
                  <a:schemeClr val="tx1"/>
                </a:solidFill>
              </a:rPr>
              <a:t>AX-CPT</a:t>
            </a:r>
          </a:p>
          <a:p>
            <a:r>
              <a:rPr lang="en-US" dirty="0">
                <a:solidFill>
                  <a:schemeClr val="tx1"/>
                </a:solidFill>
              </a:rPr>
              <a:t>Task-Switching</a:t>
            </a:r>
          </a:p>
          <a:p>
            <a:r>
              <a:rPr lang="en-US" dirty="0">
                <a:solidFill>
                  <a:schemeClr val="tx1"/>
                </a:solidFill>
              </a:rPr>
              <a:t>Sternberg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Sigma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6B76F-10B6-4EA8-9EC7-B2A0F7103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399" y="382270"/>
            <a:ext cx="7394700" cy="59740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FF0FAF-2BFD-4399-BDF4-3A9D7EEB193A}"/>
              </a:ext>
            </a:extLst>
          </p:cNvPr>
          <p:cNvSpPr/>
          <p:nvPr/>
        </p:nvSpPr>
        <p:spPr>
          <a:xfrm>
            <a:off x="5394960" y="1638300"/>
            <a:ext cx="5958840" cy="93821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982A43-6338-422B-9355-C0C35A47B35C}"/>
              </a:ext>
            </a:extLst>
          </p:cNvPr>
          <p:cNvSpPr/>
          <p:nvPr/>
        </p:nvSpPr>
        <p:spPr>
          <a:xfrm>
            <a:off x="5387340" y="3528060"/>
            <a:ext cx="5958840" cy="93821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F95758-7732-46C4-8B67-580DFD95D1AB}"/>
              </a:ext>
            </a:extLst>
          </p:cNvPr>
          <p:cNvSpPr/>
          <p:nvPr/>
        </p:nvSpPr>
        <p:spPr>
          <a:xfrm>
            <a:off x="5387340" y="5410200"/>
            <a:ext cx="5958840" cy="93821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D93CB-CC5E-41EB-9A71-03F9F23A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117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59936-65F2-465F-8399-7AA9A99DFD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Book Antiqua" panose="02040602050305030304" pitchFamily="18" charset="0"/>
                <a:cs typeface="Aparajita" panose="020B0502040204020203" pitchFamily="18" charset="0"/>
              </a:rPr>
              <a:t>B.	Method</a:t>
            </a:r>
          </a:p>
        </p:txBody>
      </p:sp>
    </p:spTree>
    <p:extLst>
      <p:ext uri="{BB962C8B-B14F-4D97-AF65-F5344CB8AC3E}">
        <p14:creationId xmlns:p14="http://schemas.microsoft.com/office/powerpoint/2010/main" val="10592918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Stan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Rstan</a:t>
            </a:r>
            <a:r>
              <a:rPr lang="en-US" dirty="0">
                <a:solidFill>
                  <a:schemeClr val="tx1"/>
                </a:solidFill>
              </a:rPr>
              <a:t> (model at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osf.io/79jgs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3000 iterations (+ 1000 warm-up iterations)</a:t>
            </a:r>
          </a:p>
          <a:p>
            <a:r>
              <a:rPr lang="en-US" dirty="0">
                <a:solidFill>
                  <a:schemeClr val="tx1"/>
                </a:solidFill>
              </a:rPr>
              <a:t>12 model runs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4 tasks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3 sessions (Baseline, Proactive, Reactive)</a:t>
            </a:r>
          </a:p>
          <a:p>
            <a:r>
              <a:rPr lang="en-US" dirty="0">
                <a:solidFill>
                  <a:schemeClr val="tx1"/>
                </a:solidFill>
              </a:rPr>
              <a:t>Mu and Sigma = individual-level mean and standard deviation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Sigma aka trial-level variation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Method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1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12 model runs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4 tasks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3 sessions (Baseline, Proactive, Reactive)</a:t>
            </a:r>
          </a:p>
          <a:p>
            <a:r>
              <a:rPr lang="en-US" dirty="0">
                <a:solidFill>
                  <a:schemeClr val="tx1"/>
                </a:solidFill>
              </a:rPr>
              <a:t>Mu and Sigma = individual-level mean and standard deviation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Sigma aka trial-level variation</a:t>
            </a:r>
          </a:p>
          <a:p>
            <a:r>
              <a:rPr lang="en-US" dirty="0">
                <a:solidFill>
                  <a:schemeClr val="tx1"/>
                </a:solidFill>
              </a:rPr>
              <a:t>Delta = difference score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Extracted Parameters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E1C5FEA-9AD4-48A5-942E-92375BFF3C12}"/>
                  </a:ext>
                </a:extLst>
              </p:cNvPr>
              <p:cNvSpPr/>
              <p:nvPr/>
            </p:nvSpPr>
            <p:spPr>
              <a:xfrm>
                <a:off x="2289520" y="5190376"/>
                <a:ext cx="7035644" cy="10294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𝑖𝑛𝑡𝑒𝑟𝑓𝑒𝑟𝑒𝑛𝑐𝑒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𝑐𝑜𝑛𝑡𝑟𝑜𝑙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𝑖𝑛𝑡𝑒𝑟𝑓𝑒𝑟𝑒𝑛𝑐𝑒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𝑐𝑜𝑛𝑡𝑟𝑜𝑙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E1C5FEA-9AD4-48A5-942E-92375BFF3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520" y="5190376"/>
                <a:ext cx="7035644" cy="10294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87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462026" cy="400029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Cognitive control is important</a:t>
            </a:r>
          </a:p>
          <a:p>
            <a:endParaRPr lang="en-US" i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Limitations and Current State</a:t>
            </a:r>
          </a:p>
          <a:p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29A27-AF88-49A9-BD4E-1528CF125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01811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0E26A-AFEC-4CC9-9103-B345CF16B1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902207"/>
                <a:ext cx="11353801" cy="495579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Delta =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=  difference score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Stroop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0E26A-AFEC-4CC9-9103-B345CF16B1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902207"/>
                <a:ext cx="11353801" cy="4955793"/>
              </a:xfrm>
              <a:blipFill>
                <a:blip r:embed="rId3"/>
                <a:stretch>
                  <a:fillRect l="-913" t="-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Extracted Parameters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513A73-8B50-4579-97AF-256A5CE0EE10}"/>
                  </a:ext>
                </a:extLst>
              </p:cNvPr>
              <p:cNvSpPr/>
              <p:nvPr/>
            </p:nvSpPr>
            <p:spPr>
              <a:xfrm>
                <a:off x="2349893" y="2585105"/>
                <a:ext cx="7035644" cy="10294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𝑖𝑛𝑡𝑒𝑟𝑓𝑒𝑟𝑒𝑛𝑐𝑒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𝑐𝑜𝑛𝑡𝑟𝑜𝑙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𝑖𝑛𝑡𝑒𝑟𝑓𝑒𝑟𝑒𝑛𝑐𝑒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𝑐𝑜𝑛𝑡𝑟𝑜𝑙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513A73-8B50-4579-97AF-256A5CE0E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893" y="2585105"/>
                <a:ext cx="7035644" cy="1029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4428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0E26A-AFEC-4CC9-9103-B345CF16B1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902207"/>
                <a:ext cx="11353801" cy="495579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Delta =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=  difference score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Stroop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0E26A-AFEC-4CC9-9103-B345CF16B1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902207"/>
                <a:ext cx="11353801" cy="4955793"/>
              </a:xfrm>
              <a:blipFill>
                <a:blip r:embed="rId3"/>
                <a:stretch>
                  <a:fillRect l="-913" t="-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Extracted Parameters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513A73-8B50-4579-97AF-256A5CE0EE10}"/>
                  </a:ext>
                </a:extLst>
              </p:cNvPr>
              <p:cNvSpPr/>
              <p:nvPr/>
            </p:nvSpPr>
            <p:spPr>
              <a:xfrm>
                <a:off x="2349893" y="2585105"/>
                <a:ext cx="7035644" cy="10294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𝑖𝑛𝑡𝑒𝑟𝑓𝑒𝑟𝑒𝑛𝑐𝑒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𝑐𝑜𝑛𝑡𝑟𝑜𝑙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𝑖𝑛𝑡𝑒𝑟𝑓𝑒𝑟𝑒𝑛𝑐𝑒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𝑐𝑜𝑛𝑡𝑟𝑜𝑙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513A73-8B50-4579-97AF-256A5CE0E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893" y="2585105"/>
                <a:ext cx="7035644" cy="1029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B0EE66-0353-428B-9E31-530BB18AECDB}"/>
                  </a:ext>
                </a:extLst>
              </p:cNvPr>
              <p:cNvSpPr/>
              <p:nvPr/>
            </p:nvSpPr>
            <p:spPr>
              <a:xfrm>
                <a:off x="2349893" y="3865378"/>
                <a:ext cx="8476551" cy="1035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Stroop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incongruent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congruent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Stroop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incongruent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congruent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B0EE66-0353-428B-9E31-530BB18AE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893" y="3865378"/>
                <a:ext cx="8476551" cy="10354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07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0E26A-AFEC-4CC9-9103-B345CF16B1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902207"/>
                <a:ext cx="11353801" cy="495579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Delta =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=  difference score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r </a:t>
                </a:r>
                <a:r>
                  <a:rPr lang="en-US" sz="7200" dirty="0">
                    <a:solidFill>
                      <a:schemeClr val="tx1"/>
                    </a:solidFill>
                  </a:rPr>
                  <a:t>(                                         )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Test-Retest Reliability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0E26A-AFEC-4CC9-9103-B345CF16B1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902207"/>
                <a:ext cx="11353801" cy="4955793"/>
              </a:xfrm>
              <a:blipFill>
                <a:blip r:embed="rId3"/>
                <a:stretch>
                  <a:fillRect l="-913" t="-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Extracted Parameters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B0EE66-0353-428B-9E31-530BB18AECDB}"/>
                  </a:ext>
                </a:extLst>
              </p:cNvPr>
              <p:cNvSpPr/>
              <p:nvPr/>
            </p:nvSpPr>
            <p:spPr>
              <a:xfrm>
                <a:off x="1654647" y="3230592"/>
                <a:ext cx="8476551" cy="1035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Stroop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incongruent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congruent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Stroop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incongruent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congruent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B0EE66-0353-428B-9E31-530BB18AE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647" y="3230592"/>
                <a:ext cx="8476551" cy="10354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3773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D93CB-CC5E-41EB-9A71-03F9F23A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123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59936-65F2-465F-8399-7AA9A99DFD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Book Antiqua" panose="02040602050305030304" pitchFamily="18" charset="0"/>
                <a:cs typeface="Aparajita" panose="020B0502040204020203" pitchFamily="18" charset="0"/>
              </a:rPr>
              <a:t>C.	Explain Pooling</a:t>
            </a:r>
          </a:p>
        </p:txBody>
      </p:sp>
    </p:spTree>
    <p:extLst>
      <p:ext uri="{BB962C8B-B14F-4D97-AF65-F5344CB8AC3E}">
        <p14:creationId xmlns:p14="http://schemas.microsoft.com/office/powerpoint/2010/main" val="15590641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Complete Pooling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Assumes identical behavior (zero variance)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MPE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Types of Pooling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Complete Pooling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Assumes identical behavior (zero variance)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MPE</a:t>
            </a:r>
          </a:p>
          <a:p>
            <a:r>
              <a:rPr lang="en-US" dirty="0">
                <a:solidFill>
                  <a:schemeClr val="tx1"/>
                </a:solidFill>
              </a:rPr>
              <a:t>No Pooling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Behavior is random and unrelated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Infinite variance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Hierarchical Bayesian Model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1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Complete Pooling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Assumes identical behavior (zero variance)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MPE</a:t>
            </a:r>
          </a:p>
          <a:p>
            <a:r>
              <a:rPr lang="en-US" dirty="0">
                <a:solidFill>
                  <a:schemeClr val="tx1"/>
                </a:solidFill>
              </a:rPr>
              <a:t>No Pooling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Behavior is random and unrelated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Infinite variance</a:t>
            </a:r>
          </a:p>
          <a:p>
            <a:r>
              <a:rPr lang="en-US" dirty="0">
                <a:solidFill>
                  <a:schemeClr val="tx1"/>
                </a:solidFill>
              </a:rPr>
              <a:t>Partial Pooling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Allows varying behavior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Group-level allows individual-level learning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Hierarchical Bayesian Model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6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D93CB-CC5E-41EB-9A71-03F9F23A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127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59936-65F2-465F-8399-7AA9A99DFD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Book Antiqua" panose="02040602050305030304" pitchFamily="18" charset="0"/>
                <a:cs typeface="Aparajita" panose="020B0502040204020203" pitchFamily="18" charset="0"/>
              </a:rPr>
              <a:t>D.	All Encompassing Model + BRMS</a:t>
            </a:r>
          </a:p>
        </p:txBody>
      </p:sp>
    </p:spTree>
    <p:extLst>
      <p:ext uri="{BB962C8B-B14F-4D97-AF65-F5344CB8AC3E}">
        <p14:creationId xmlns:p14="http://schemas.microsoft.com/office/powerpoint/2010/main" val="4805330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6980422-2EDA-4A70-B910-7049911A99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 b="30000"/>
          <a:stretch/>
        </p:blipFill>
        <p:spPr>
          <a:xfrm>
            <a:off x="20" y="6201"/>
            <a:ext cx="12191980" cy="457071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292FD5-0D02-4960-A28F-E9FA12D18E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5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000" b="1" dirty="0"/>
              <a:t>Current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129</a:t>
            </a:fld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0047B41-AA89-F800-80D5-E6D49FBF3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8"/>
            <a:ext cx="9915941" cy="4235480"/>
          </a:xfrm>
        </p:spPr>
        <p:txBody>
          <a:bodyPr>
            <a:normAutofit/>
          </a:bodyPr>
          <a:lstStyle/>
          <a:p>
            <a:r>
              <a:rPr lang="en-US" b="1" dirty="0"/>
              <a:t>Main interest: </a:t>
            </a:r>
            <a:r>
              <a:rPr lang="en-US" dirty="0"/>
              <a:t>Correlations </a:t>
            </a:r>
          </a:p>
          <a:p>
            <a:pPr lvl="1"/>
            <a:r>
              <a:rPr lang="en-US" dirty="0"/>
              <a:t>between paradigms</a:t>
            </a:r>
          </a:p>
          <a:p>
            <a:pPr lvl="1"/>
            <a:r>
              <a:rPr lang="en-US" dirty="0"/>
              <a:t>within manipulated variant</a:t>
            </a:r>
          </a:p>
          <a:p>
            <a:r>
              <a:rPr lang="en-US" i="1" dirty="0"/>
              <a:t>Fitting a single model on 4 different paradigms, 3 times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BD0DA-9282-AB33-F3AC-1FBD0630B982}"/>
                  </a:ext>
                </a:extLst>
              </p:cNvPr>
              <p:cNvSpPr txBox="1"/>
              <p:nvPr/>
            </p:nvSpPr>
            <p:spPr>
              <a:xfrm>
                <a:off x="571453" y="4391432"/>
                <a:ext cx="3542701" cy="166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𝐶𝑜𝑟𝑟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𝑆𝑡𝑟𝑜𝑜𝑝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𝑏𝑎𝑠𝑒𝑙𝑖𝑛𝑒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𝐴𝑋𝐶𝑃𝑇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𝑏𝑎𝑠𝑒𝑙𝑖𝑛𝑒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𝑆𝑤𝑖𝑡𝑐h𝑖𝑛𝑔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𝑏𝑎𝑠𝑒𝑙𝑖𝑛𝑒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𝑆𝑡𝑒𝑟𝑛𝑏𝑒𝑟𝑔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𝑏𝑎𝑠𝑒𝑙𝑖𝑛𝑒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BD0DA-9282-AB33-F3AC-1FBD0630B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3" y="4391432"/>
                <a:ext cx="3542701" cy="1664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17CFCE-F038-246F-904F-5FA06081083A}"/>
                  </a:ext>
                </a:extLst>
              </p:cNvPr>
              <p:cNvSpPr txBox="1"/>
              <p:nvPr/>
            </p:nvSpPr>
            <p:spPr>
              <a:xfrm>
                <a:off x="4380899" y="4391433"/>
                <a:ext cx="3532570" cy="1682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𝐶𝑜𝑟𝑟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𝑆𝑡𝑟𝑜𝑜𝑝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𝑝𝑟𝑜𝑎𝑐𝑡𝑖𝑣𝑒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𝐴𝑋𝐶𝑃𝑇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𝑝𝑟𝑜𝑎𝑐𝑡𝑖𝑣𝑒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𝑆𝑤𝑖𝑡𝑐h𝑖𝑛𝑔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𝑝𝑟𝑜𝑎𝑐𝑡𝑖𝑣𝑒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𝑆𝑡𝑒𝑟𝑛𝑏𝑒𝑟𝑔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𝑝𝑟𝑜𝑎𝑐𝑡𝑖𝑣𝑒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17CFCE-F038-246F-904F-5FA060810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899" y="4391433"/>
                <a:ext cx="3532570" cy="16823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AD0739-7079-9A29-9AFF-14504A57F902}"/>
                  </a:ext>
                </a:extLst>
              </p:cNvPr>
              <p:cNvSpPr txBox="1"/>
              <p:nvPr/>
            </p:nvSpPr>
            <p:spPr>
              <a:xfrm>
                <a:off x="8180214" y="4391433"/>
                <a:ext cx="3380284" cy="166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𝐶𝑜𝑟𝑟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𝑆𝑡𝑟𝑜𝑜𝑝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𝑟𝑒𝑎𝑐𝑡𝑖𝑣𝑒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𝐴𝑋𝐶𝑃𝑇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𝑟𝑒𝑎𝑐𝑡𝑖𝑣𝑒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𝑆𝑤𝑖𝑡𝑐h𝑖𝑛𝑔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𝑟𝑒𝑎𝑐𝑡𝑖𝑣𝑒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𝑆𝑡𝑒𝑟𝑛𝑏𝑒𝑟𝑔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𝑟𝑒𝑎𝑐𝑡𝑖𝑣𝑒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AD0739-7079-9A29-9AFF-14504A57F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214" y="4391433"/>
                <a:ext cx="3380284" cy="1664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5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462026" cy="4000296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Cognitive control is important</a:t>
            </a:r>
          </a:p>
          <a:p>
            <a:r>
              <a:rPr lang="en-US" dirty="0">
                <a:solidFill>
                  <a:schemeClr val="tx1"/>
                </a:solidFill>
              </a:rPr>
              <a:t>Reliability paradox (Hedge et al., 2018):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Experimentally robust</a:t>
            </a:r>
          </a:p>
          <a:p>
            <a:pPr lvl="1"/>
            <a:r>
              <a:rPr lang="en-US" dirty="0"/>
              <a:t>Poor reliability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i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Limitations and Current State</a:t>
            </a:r>
          </a:p>
          <a:p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29A27-AF88-49A9-BD4E-1528CF125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2466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/>
              <a:t>Process model: difference score</a:t>
            </a:r>
          </a:p>
          <a:p>
            <a:pPr lvl="1"/>
            <a:r>
              <a:rPr lang="en-US" i="1" dirty="0" err="1"/>
              <a:t>Rouder</a:t>
            </a:r>
            <a:r>
              <a:rPr lang="en-US" i="1" dirty="0"/>
              <a:t>, Kumar, </a:t>
            </a:r>
            <a:r>
              <a:rPr lang="en-US" i="1" dirty="0" err="1"/>
              <a:t>Haaf</a:t>
            </a:r>
            <a:r>
              <a:rPr lang="en-US" i="1" dirty="0"/>
              <a:t> – preprint (2019)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000" b="1" dirty="0"/>
              <a:t>Current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130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D3B851-91BD-8A4C-FA7F-B50EA0133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297" y="4295485"/>
            <a:ext cx="1654023" cy="1313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1AAC3F-3075-FF35-DFE7-F0D32032A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800" y="4652359"/>
            <a:ext cx="3366519" cy="6435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E7D017-9072-C0EF-B8CC-3D65AED8D629}"/>
              </a:ext>
            </a:extLst>
          </p:cNvPr>
          <p:cNvCxnSpPr>
            <a:cxnSpLocks/>
          </p:cNvCxnSpPr>
          <p:nvPr/>
        </p:nvCxnSpPr>
        <p:spPr>
          <a:xfrm>
            <a:off x="7682948" y="3993001"/>
            <a:ext cx="0" cy="6196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6516AC3-43BA-39BF-0EE0-F53862932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1846" y="3309625"/>
            <a:ext cx="7394235" cy="71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000" b="1" dirty="0"/>
              <a:t>Current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131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516AC3-43BA-39BF-0EE0-F53862932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846" y="1850889"/>
            <a:ext cx="7394235" cy="717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89BE68-036A-DA40-4CC1-5BA5D4549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66" y="3739632"/>
            <a:ext cx="11205251" cy="224624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E7D017-9072-C0EF-B8CC-3D65AED8D629}"/>
              </a:ext>
            </a:extLst>
          </p:cNvPr>
          <p:cNvCxnSpPr>
            <a:cxnSpLocks/>
          </p:cNvCxnSpPr>
          <p:nvPr/>
        </p:nvCxnSpPr>
        <p:spPr>
          <a:xfrm flipH="1">
            <a:off x="934278" y="2567906"/>
            <a:ext cx="6967331" cy="21333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340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000" b="1" dirty="0"/>
              <a:t>Current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132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89BE68-036A-DA40-4CC1-5BA5D4549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66" y="3739632"/>
            <a:ext cx="11205251" cy="224624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0BF4AC-BEED-4800-3116-9F47FB079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/>
              <a:t>Extract correlation matrix of </a:t>
            </a:r>
            <a:r>
              <a:rPr lang="en-US" dirty="0" err="1"/>
              <a:t>rhos</a:t>
            </a:r>
            <a:r>
              <a:rPr lang="en-US" dirty="0"/>
              <a:t> from covariance matrix</a:t>
            </a:r>
          </a:p>
          <a:p>
            <a:pPr lvl="1"/>
            <a:r>
              <a:rPr lang="en-US" dirty="0"/>
              <a:t>Cholesky decomposition for efficiency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C591FE52-C4FC-E40D-7DF1-E58766870EDB}"/>
              </a:ext>
            </a:extLst>
          </p:cNvPr>
          <p:cNvSpPr/>
          <p:nvPr/>
        </p:nvSpPr>
        <p:spPr>
          <a:xfrm>
            <a:off x="6520070" y="4015408"/>
            <a:ext cx="4572000" cy="1884947"/>
          </a:xfrm>
          <a:prstGeom prst="rtTriangl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79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9F8B7249-021A-ABEB-16AA-1AA802DA7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133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77538-539A-4B9F-04EF-B56F40B5766D}"/>
              </a:ext>
            </a:extLst>
          </p:cNvPr>
          <p:cNvSpPr txBox="1"/>
          <p:nvPr/>
        </p:nvSpPr>
        <p:spPr>
          <a:xfrm>
            <a:off x="4474774" y="4204476"/>
            <a:ext cx="710451" cy="707886"/>
          </a:xfrm>
          <a:prstGeom prst="rect">
            <a:avLst/>
          </a:prstGeom>
          <a:ln w="38100">
            <a:solidFill>
              <a:schemeClr val="accent1"/>
            </a:solidFill>
            <a:prstDash val="solid"/>
            <a:extLst>
              <a:ext uri="{C807C97D-BFC1-408E-A445-0C87EB9F89A2}">
                <ask:lineSketchStyleProps xmlns="" xmlns:ask="http://schemas.microsoft.com/office/drawing/2018/sketchyshapes" sd="981765707">
                  <a:custGeom>
                    <a:avLst/>
                    <a:gdLst>
                      <a:gd name="connsiteX0" fmla="*/ 0 w 963725"/>
                      <a:gd name="connsiteY0" fmla="*/ 0 h 553998"/>
                      <a:gd name="connsiteX1" fmla="*/ 481863 w 963725"/>
                      <a:gd name="connsiteY1" fmla="*/ 0 h 553998"/>
                      <a:gd name="connsiteX2" fmla="*/ 963725 w 963725"/>
                      <a:gd name="connsiteY2" fmla="*/ 0 h 553998"/>
                      <a:gd name="connsiteX3" fmla="*/ 963725 w 963725"/>
                      <a:gd name="connsiteY3" fmla="*/ 553998 h 553998"/>
                      <a:gd name="connsiteX4" fmla="*/ 472225 w 963725"/>
                      <a:gd name="connsiteY4" fmla="*/ 553998 h 553998"/>
                      <a:gd name="connsiteX5" fmla="*/ 0 w 963725"/>
                      <a:gd name="connsiteY5" fmla="*/ 553998 h 553998"/>
                      <a:gd name="connsiteX6" fmla="*/ 0 w 963725"/>
                      <a:gd name="connsiteY6" fmla="*/ 0 h 553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3725" h="553998" fill="none" extrusionOk="0">
                        <a:moveTo>
                          <a:pt x="0" y="0"/>
                        </a:moveTo>
                        <a:cubicBezTo>
                          <a:pt x="194227" y="-35006"/>
                          <a:pt x="286161" y="12936"/>
                          <a:pt x="481863" y="0"/>
                        </a:cubicBezTo>
                        <a:cubicBezTo>
                          <a:pt x="677565" y="-12936"/>
                          <a:pt x="835210" y="28139"/>
                          <a:pt x="963725" y="0"/>
                        </a:cubicBezTo>
                        <a:cubicBezTo>
                          <a:pt x="1015317" y="221242"/>
                          <a:pt x="937809" y="412445"/>
                          <a:pt x="963725" y="553998"/>
                        </a:cubicBezTo>
                        <a:cubicBezTo>
                          <a:pt x="729926" y="577717"/>
                          <a:pt x="585121" y="500764"/>
                          <a:pt x="472225" y="553998"/>
                        </a:cubicBezTo>
                        <a:cubicBezTo>
                          <a:pt x="359329" y="607232"/>
                          <a:pt x="207687" y="504164"/>
                          <a:pt x="0" y="553998"/>
                        </a:cubicBezTo>
                        <a:cubicBezTo>
                          <a:pt x="-56507" y="286115"/>
                          <a:pt x="42736" y="131298"/>
                          <a:pt x="0" y="0"/>
                        </a:cubicBezTo>
                        <a:close/>
                      </a:path>
                      <a:path w="963725" h="553998" stroke="0" extrusionOk="0">
                        <a:moveTo>
                          <a:pt x="0" y="0"/>
                        </a:moveTo>
                        <a:cubicBezTo>
                          <a:pt x="120832" y="-33461"/>
                          <a:pt x="399700" y="59314"/>
                          <a:pt x="501137" y="0"/>
                        </a:cubicBezTo>
                        <a:cubicBezTo>
                          <a:pt x="602574" y="-59314"/>
                          <a:pt x="836405" y="36253"/>
                          <a:pt x="963725" y="0"/>
                        </a:cubicBezTo>
                        <a:cubicBezTo>
                          <a:pt x="1022798" y="219750"/>
                          <a:pt x="923370" y="389344"/>
                          <a:pt x="963725" y="553998"/>
                        </a:cubicBezTo>
                        <a:cubicBezTo>
                          <a:pt x="856875" y="601361"/>
                          <a:pt x="665054" y="523433"/>
                          <a:pt x="472225" y="553998"/>
                        </a:cubicBezTo>
                        <a:cubicBezTo>
                          <a:pt x="279396" y="584563"/>
                          <a:pt x="144667" y="518520"/>
                          <a:pt x="0" y="553998"/>
                        </a:cubicBezTo>
                        <a:cubicBezTo>
                          <a:pt x="-40811" y="381018"/>
                          <a:pt x="15975" y="203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-.10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012EB-8BC6-F037-216F-1BB22041C4A6}"/>
              </a:ext>
            </a:extLst>
          </p:cNvPr>
          <p:cNvSpPr txBox="1"/>
          <p:nvPr/>
        </p:nvSpPr>
        <p:spPr>
          <a:xfrm>
            <a:off x="5602909" y="2721114"/>
            <a:ext cx="704039" cy="707886"/>
          </a:xfrm>
          <a:prstGeom prst="rect">
            <a:avLst/>
          </a:prstGeom>
          <a:ln w="38100">
            <a:solidFill>
              <a:schemeClr val="accent1"/>
            </a:solidFill>
            <a:prstDash val="solid"/>
            <a:extLst>
              <a:ext uri="{C807C97D-BFC1-408E-A445-0C87EB9F89A2}">
                <ask:lineSketchStyleProps xmlns="" xmlns:ask="http://schemas.microsoft.com/office/drawing/2018/sketchyshapes" sd="981765707">
                  <a:custGeom>
                    <a:avLst/>
                    <a:gdLst>
                      <a:gd name="connsiteX0" fmla="*/ 0 w 963725"/>
                      <a:gd name="connsiteY0" fmla="*/ 0 h 553998"/>
                      <a:gd name="connsiteX1" fmla="*/ 481863 w 963725"/>
                      <a:gd name="connsiteY1" fmla="*/ 0 h 553998"/>
                      <a:gd name="connsiteX2" fmla="*/ 963725 w 963725"/>
                      <a:gd name="connsiteY2" fmla="*/ 0 h 553998"/>
                      <a:gd name="connsiteX3" fmla="*/ 963725 w 963725"/>
                      <a:gd name="connsiteY3" fmla="*/ 553998 h 553998"/>
                      <a:gd name="connsiteX4" fmla="*/ 472225 w 963725"/>
                      <a:gd name="connsiteY4" fmla="*/ 553998 h 553998"/>
                      <a:gd name="connsiteX5" fmla="*/ 0 w 963725"/>
                      <a:gd name="connsiteY5" fmla="*/ 553998 h 553998"/>
                      <a:gd name="connsiteX6" fmla="*/ 0 w 963725"/>
                      <a:gd name="connsiteY6" fmla="*/ 0 h 553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3725" h="553998" fill="none" extrusionOk="0">
                        <a:moveTo>
                          <a:pt x="0" y="0"/>
                        </a:moveTo>
                        <a:cubicBezTo>
                          <a:pt x="194227" y="-35006"/>
                          <a:pt x="286161" y="12936"/>
                          <a:pt x="481863" y="0"/>
                        </a:cubicBezTo>
                        <a:cubicBezTo>
                          <a:pt x="677565" y="-12936"/>
                          <a:pt x="835210" y="28139"/>
                          <a:pt x="963725" y="0"/>
                        </a:cubicBezTo>
                        <a:cubicBezTo>
                          <a:pt x="1015317" y="221242"/>
                          <a:pt x="937809" y="412445"/>
                          <a:pt x="963725" y="553998"/>
                        </a:cubicBezTo>
                        <a:cubicBezTo>
                          <a:pt x="729926" y="577717"/>
                          <a:pt x="585121" y="500764"/>
                          <a:pt x="472225" y="553998"/>
                        </a:cubicBezTo>
                        <a:cubicBezTo>
                          <a:pt x="359329" y="607232"/>
                          <a:pt x="207687" y="504164"/>
                          <a:pt x="0" y="553998"/>
                        </a:cubicBezTo>
                        <a:cubicBezTo>
                          <a:pt x="-56507" y="286115"/>
                          <a:pt x="42736" y="131298"/>
                          <a:pt x="0" y="0"/>
                        </a:cubicBezTo>
                        <a:close/>
                      </a:path>
                      <a:path w="963725" h="553998" stroke="0" extrusionOk="0">
                        <a:moveTo>
                          <a:pt x="0" y="0"/>
                        </a:moveTo>
                        <a:cubicBezTo>
                          <a:pt x="120832" y="-33461"/>
                          <a:pt x="399700" y="59314"/>
                          <a:pt x="501137" y="0"/>
                        </a:cubicBezTo>
                        <a:cubicBezTo>
                          <a:pt x="602574" y="-59314"/>
                          <a:pt x="836405" y="36253"/>
                          <a:pt x="963725" y="0"/>
                        </a:cubicBezTo>
                        <a:cubicBezTo>
                          <a:pt x="1022798" y="219750"/>
                          <a:pt x="923370" y="389344"/>
                          <a:pt x="963725" y="553998"/>
                        </a:cubicBezTo>
                        <a:cubicBezTo>
                          <a:pt x="856875" y="601361"/>
                          <a:pt x="665054" y="523433"/>
                          <a:pt x="472225" y="553998"/>
                        </a:cubicBezTo>
                        <a:cubicBezTo>
                          <a:pt x="279396" y="584563"/>
                          <a:pt x="144667" y="518520"/>
                          <a:pt x="0" y="553998"/>
                        </a:cubicBezTo>
                        <a:cubicBezTo>
                          <a:pt x="-40811" y="381018"/>
                          <a:pt x="15975" y="203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.22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15CDBA-A20C-3DF6-E633-297B324D7B2C}"/>
              </a:ext>
            </a:extLst>
          </p:cNvPr>
          <p:cNvSpPr txBox="1"/>
          <p:nvPr/>
        </p:nvSpPr>
        <p:spPr>
          <a:xfrm>
            <a:off x="4261789" y="1237753"/>
            <a:ext cx="710451" cy="707886"/>
          </a:xfrm>
          <a:prstGeom prst="rect">
            <a:avLst/>
          </a:prstGeom>
          <a:ln w="38100">
            <a:solidFill>
              <a:schemeClr val="accent1"/>
            </a:solidFill>
            <a:prstDash val="solid"/>
            <a:extLst>
              <a:ext uri="{C807C97D-BFC1-408E-A445-0C87EB9F89A2}">
                <ask:lineSketchStyleProps xmlns="" xmlns:ask="http://schemas.microsoft.com/office/drawing/2018/sketchyshapes" sd="981765707">
                  <a:custGeom>
                    <a:avLst/>
                    <a:gdLst>
                      <a:gd name="connsiteX0" fmla="*/ 0 w 963725"/>
                      <a:gd name="connsiteY0" fmla="*/ 0 h 553998"/>
                      <a:gd name="connsiteX1" fmla="*/ 481863 w 963725"/>
                      <a:gd name="connsiteY1" fmla="*/ 0 h 553998"/>
                      <a:gd name="connsiteX2" fmla="*/ 963725 w 963725"/>
                      <a:gd name="connsiteY2" fmla="*/ 0 h 553998"/>
                      <a:gd name="connsiteX3" fmla="*/ 963725 w 963725"/>
                      <a:gd name="connsiteY3" fmla="*/ 553998 h 553998"/>
                      <a:gd name="connsiteX4" fmla="*/ 472225 w 963725"/>
                      <a:gd name="connsiteY4" fmla="*/ 553998 h 553998"/>
                      <a:gd name="connsiteX5" fmla="*/ 0 w 963725"/>
                      <a:gd name="connsiteY5" fmla="*/ 553998 h 553998"/>
                      <a:gd name="connsiteX6" fmla="*/ 0 w 963725"/>
                      <a:gd name="connsiteY6" fmla="*/ 0 h 553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3725" h="553998" fill="none" extrusionOk="0">
                        <a:moveTo>
                          <a:pt x="0" y="0"/>
                        </a:moveTo>
                        <a:cubicBezTo>
                          <a:pt x="194227" y="-35006"/>
                          <a:pt x="286161" y="12936"/>
                          <a:pt x="481863" y="0"/>
                        </a:cubicBezTo>
                        <a:cubicBezTo>
                          <a:pt x="677565" y="-12936"/>
                          <a:pt x="835210" y="28139"/>
                          <a:pt x="963725" y="0"/>
                        </a:cubicBezTo>
                        <a:cubicBezTo>
                          <a:pt x="1015317" y="221242"/>
                          <a:pt x="937809" y="412445"/>
                          <a:pt x="963725" y="553998"/>
                        </a:cubicBezTo>
                        <a:cubicBezTo>
                          <a:pt x="729926" y="577717"/>
                          <a:pt x="585121" y="500764"/>
                          <a:pt x="472225" y="553998"/>
                        </a:cubicBezTo>
                        <a:cubicBezTo>
                          <a:pt x="359329" y="607232"/>
                          <a:pt x="207687" y="504164"/>
                          <a:pt x="0" y="553998"/>
                        </a:cubicBezTo>
                        <a:cubicBezTo>
                          <a:pt x="-56507" y="286115"/>
                          <a:pt x="42736" y="131298"/>
                          <a:pt x="0" y="0"/>
                        </a:cubicBezTo>
                        <a:close/>
                      </a:path>
                      <a:path w="963725" h="553998" stroke="0" extrusionOk="0">
                        <a:moveTo>
                          <a:pt x="0" y="0"/>
                        </a:moveTo>
                        <a:cubicBezTo>
                          <a:pt x="120832" y="-33461"/>
                          <a:pt x="399700" y="59314"/>
                          <a:pt x="501137" y="0"/>
                        </a:cubicBezTo>
                        <a:cubicBezTo>
                          <a:pt x="602574" y="-59314"/>
                          <a:pt x="836405" y="36253"/>
                          <a:pt x="963725" y="0"/>
                        </a:cubicBezTo>
                        <a:cubicBezTo>
                          <a:pt x="1022798" y="219750"/>
                          <a:pt x="923370" y="389344"/>
                          <a:pt x="963725" y="553998"/>
                        </a:cubicBezTo>
                        <a:cubicBezTo>
                          <a:pt x="856875" y="601361"/>
                          <a:pt x="665054" y="523433"/>
                          <a:pt x="472225" y="553998"/>
                        </a:cubicBezTo>
                        <a:cubicBezTo>
                          <a:pt x="279396" y="584563"/>
                          <a:pt x="144667" y="518520"/>
                          <a:pt x="0" y="553998"/>
                        </a:cubicBezTo>
                        <a:cubicBezTo>
                          <a:pt x="-40811" y="381018"/>
                          <a:pt x="15975" y="203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-.15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03ABA5-EAE7-74B3-9572-CAE827D5DFDD}"/>
              </a:ext>
            </a:extLst>
          </p:cNvPr>
          <p:cNvSpPr txBox="1"/>
          <p:nvPr/>
        </p:nvSpPr>
        <p:spPr>
          <a:xfrm>
            <a:off x="8610600" y="529867"/>
            <a:ext cx="1345240" cy="707886"/>
          </a:xfrm>
          <a:prstGeom prst="rect">
            <a:avLst/>
          </a:prstGeom>
          <a:ln w="38100">
            <a:solidFill>
              <a:schemeClr val="accent1"/>
            </a:solidFill>
            <a:prstDash val="solid"/>
            <a:extLst>
              <a:ext uri="{C807C97D-BFC1-408E-A445-0C87EB9F89A2}">
                <ask:lineSketchStyleProps xmlns="" xmlns:ask="http://schemas.microsoft.com/office/drawing/2018/sketchyshapes" sd="981765707">
                  <a:custGeom>
                    <a:avLst/>
                    <a:gdLst>
                      <a:gd name="connsiteX0" fmla="*/ 0 w 963725"/>
                      <a:gd name="connsiteY0" fmla="*/ 0 h 553998"/>
                      <a:gd name="connsiteX1" fmla="*/ 481863 w 963725"/>
                      <a:gd name="connsiteY1" fmla="*/ 0 h 553998"/>
                      <a:gd name="connsiteX2" fmla="*/ 963725 w 963725"/>
                      <a:gd name="connsiteY2" fmla="*/ 0 h 553998"/>
                      <a:gd name="connsiteX3" fmla="*/ 963725 w 963725"/>
                      <a:gd name="connsiteY3" fmla="*/ 553998 h 553998"/>
                      <a:gd name="connsiteX4" fmla="*/ 472225 w 963725"/>
                      <a:gd name="connsiteY4" fmla="*/ 553998 h 553998"/>
                      <a:gd name="connsiteX5" fmla="*/ 0 w 963725"/>
                      <a:gd name="connsiteY5" fmla="*/ 553998 h 553998"/>
                      <a:gd name="connsiteX6" fmla="*/ 0 w 963725"/>
                      <a:gd name="connsiteY6" fmla="*/ 0 h 553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3725" h="553998" fill="none" extrusionOk="0">
                        <a:moveTo>
                          <a:pt x="0" y="0"/>
                        </a:moveTo>
                        <a:cubicBezTo>
                          <a:pt x="194227" y="-35006"/>
                          <a:pt x="286161" y="12936"/>
                          <a:pt x="481863" y="0"/>
                        </a:cubicBezTo>
                        <a:cubicBezTo>
                          <a:pt x="677565" y="-12936"/>
                          <a:pt x="835210" y="28139"/>
                          <a:pt x="963725" y="0"/>
                        </a:cubicBezTo>
                        <a:cubicBezTo>
                          <a:pt x="1015317" y="221242"/>
                          <a:pt x="937809" y="412445"/>
                          <a:pt x="963725" y="553998"/>
                        </a:cubicBezTo>
                        <a:cubicBezTo>
                          <a:pt x="729926" y="577717"/>
                          <a:pt x="585121" y="500764"/>
                          <a:pt x="472225" y="553998"/>
                        </a:cubicBezTo>
                        <a:cubicBezTo>
                          <a:pt x="359329" y="607232"/>
                          <a:pt x="207687" y="504164"/>
                          <a:pt x="0" y="553998"/>
                        </a:cubicBezTo>
                        <a:cubicBezTo>
                          <a:pt x="-56507" y="286115"/>
                          <a:pt x="42736" y="131298"/>
                          <a:pt x="0" y="0"/>
                        </a:cubicBezTo>
                        <a:close/>
                      </a:path>
                      <a:path w="963725" h="553998" stroke="0" extrusionOk="0">
                        <a:moveTo>
                          <a:pt x="0" y="0"/>
                        </a:moveTo>
                        <a:cubicBezTo>
                          <a:pt x="120832" y="-33461"/>
                          <a:pt x="399700" y="59314"/>
                          <a:pt x="501137" y="0"/>
                        </a:cubicBezTo>
                        <a:cubicBezTo>
                          <a:pt x="602574" y="-59314"/>
                          <a:pt x="836405" y="36253"/>
                          <a:pt x="963725" y="0"/>
                        </a:cubicBezTo>
                        <a:cubicBezTo>
                          <a:pt x="1022798" y="219750"/>
                          <a:pt x="923370" y="389344"/>
                          <a:pt x="963725" y="553998"/>
                        </a:cubicBezTo>
                        <a:cubicBezTo>
                          <a:pt x="856875" y="601361"/>
                          <a:pt x="665054" y="523433"/>
                          <a:pt x="472225" y="553998"/>
                        </a:cubicBezTo>
                        <a:cubicBezTo>
                          <a:pt x="279396" y="584563"/>
                          <a:pt x="144667" y="518520"/>
                          <a:pt x="0" y="553998"/>
                        </a:cubicBezTo>
                        <a:cubicBezTo>
                          <a:pt x="-40811" y="381018"/>
                          <a:pt x="15975" y="203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3041538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B44439A-465D-99CF-373B-80B9C678A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134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77538-539A-4B9F-04EF-B56F40B5766D}"/>
              </a:ext>
            </a:extLst>
          </p:cNvPr>
          <p:cNvSpPr txBox="1"/>
          <p:nvPr/>
        </p:nvSpPr>
        <p:spPr>
          <a:xfrm>
            <a:off x="4424349" y="4039765"/>
            <a:ext cx="710451" cy="707886"/>
          </a:xfrm>
          <a:prstGeom prst="rect">
            <a:avLst/>
          </a:prstGeom>
          <a:ln w="38100">
            <a:solidFill>
              <a:schemeClr val="accent1"/>
            </a:solidFill>
            <a:prstDash val="solid"/>
            <a:extLst>
              <a:ext uri="{C807C97D-BFC1-408E-A445-0C87EB9F89A2}">
                <ask:lineSketchStyleProps xmlns="" xmlns:ask="http://schemas.microsoft.com/office/drawing/2018/sketchyshapes" sd="981765707">
                  <a:custGeom>
                    <a:avLst/>
                    <a:gdLst>
                      <a:gd name="connsiteX0" fmla="*/ 0 w 963725"/>
                      <a:gd name="connsiteY0" fmla="*/ 0 h 553998"/>
                      <a:gd name="connsiteX1" fmla="*/ 481863 w 963725"/>
                      <a:gd name="connsiteY1" fmla="*/ 0 h 553998"/>
                      <a:gd name="connsiteX2" fmla="*/ 963725 w 963725"/>
                      <a:gd name="connsiteY2" fmla="*/ 0 h 553998"/>
                      <a:gd name="connsiteX3" fmla="*/ 963725 w 963725"/>
                      <a:gd name="connsiteY3" fmla="*/ 553998 h 553998"/>
                      <a:gd name="connsiteX4" fmla="*/ 472225 w 963725"/>
                      <a:gd name="connsiteY4" fmla="*/ 553998 h 553998"/>
                      <a:gd name="connsiteX5" fmla="*/ 0 w 963725"/>
                      <a:gd name="connsiteY5" fmla="*/ 553998 h 553998"/>
                      <a:gd name="connsiteX6" fmla="*/ 0 w 963725"/>
                      <a:gd name="connsiteY6" fmla="*/ 0 h 553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3725" h="553998" fill="none" extrusionOk="0">
                        <a:moveTo>
                          <a:pt x="0" y="0"/>
                        </a:moveTo>
                        <a:cubicBezTo>
                          <a:pt x="194227" y="-35006"/>
                          <a:pt x="286161" y="12936"/>
                          <a:pt x="481863" y="0"/>
                        </a:cubicBezTo>
                        <a:cubicBezTo>
                          <a:pt x="677565" y="-12936"/>
                          <a:pt x="835210" y="28139"/>
                          <a:pt x="963725" y="0"/>
                        </a:cubicBezTo>
                        <a:cubicBezTo>
                          <a:pt x="1015317" y="221242"/>
                          <a:pt x="937809" y="412445"/>
                          <a:pt x="963725" y="553998"/>
                        </a:cubicBezTo>
                        <a:cubicBezTo>
                          <a:pt x="729926" y="577717"/>
                          <a:pt x="585121" y="500764"/>
                          <a:pt x="472225" y="553998"/>
                        </a:cubicBezTo>
                        <a:cubicBezTo>
                          <a:pt x="359329" y="607232"/>
                          <a:pt x="207687" y="504164"/>
                          <a:pt x="0" y="553998"/>
                        </a:cubicBezTo>
                        <a:cubicBezTo>
                          <a:pt x="-56507" y="286115"/>
                          <a:pt x="42736" y="131298"/>
                          <a:pt x="0" y="0"/>
                        </a:cubicBezTo>
                        <a:close/>
                      </a:path>
                      <a:path w="963725" h="553998" stroke="0" extrusionOk="0">
                        <a:moveTo>
                          <a:pt x="0" y="0"/>
                        </a:moveTo>
                        <a:cubicBezTo>
                          <a:pt x="120832" y="-33461"/>
                          <a:pt x="399700" y="59314"/>
                          <a:pt x="501137" y="0"/>
                        </a:cubicBezTo>
                        <a:cubicBezTo>
                          <a:pt x="602574" y="-59314"/>
                          <a:pt x="836405" y="36253"/>
                          <a:pt x="963725" y="0"/>
                        </a:cubicBezTo>
                        <a:cubicBezTo>
                          <a:pt x="1022798" y="219750"/>
                          <a:pt x="923370" y="389344"/>
                          <a:pt x="963725" y="553998"/>
                        </a:cubicBezTo>
                        <a:cubicBezTo>
                          <a:pt x="856875" y="601361"/>
                          <a:pt x="665054" y="523433"/>
                          <a:pt x="472225" y="553998"/>
                        </a:cubicBezTo>
                        <a:cubicBezTo>
                          <a:pt x="279396" y="584563"/>
                          <a:pt x="144667" y="518520"/>
                          <a:pt x="0" y="553998"/>
                        </a:cubicBezTo>
                        <a:cubicBezTo>
                          <a:pt x="-40811" y="381018"/>
                          <a:pt x="15975" y="203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-.10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012EB-8BC6-F037-216F-1BB22041C4A6}"/>
              </a:ext>
            </a:extLst>
          </p:cNvPr>
          <p:cNvSpPr txBox="1"/>
          <p:nvPr/>
        </p:nvSpPr>
        <p:spPr>
          <a:xfrm>
            <a:off x="4424349" y="2001169"/>
            <a:ext cx="710451" cy="707886"/>
          </a:xfrm>
          <a:prstGeom prst="rect">
            <a:avLst/>
          </a:prstGeom>
          <a:ln w="38100">
            <a:solidFill>
              <a:schemeClr val="accent1"/>
            </a:solidFill>
            <a:prstDash val="solid"/>
            <a:extLst>
              <a:ext uri="{C807C97D-BFC1-408E-A445-0C87EB9F89A2}">
                <ask:lineSketchStyleProps xmlns="" xmlns:ask="http://schemas.microsoft.com/office/drawing/2018/sketchyshapes" sd="981765707">
                  <a:custGeom>
                    <a:avLst/>
                    <a:gdLst>
                      <a:gd name="connsiteX0" fmla="*/ 0 w 963725"/>
                      <a:gd name="connsiteY0" fmla="*/ 0 h 553998"/>
                      <a:gd name="connsiteX1" fmla="*/ 481863 w 963725"/>
                      <a:gd name="connsiteY1" fmla="*/ 0 h 553998"/>
                      <a:gd name="connsiteX2" fmla="*/ 963725 w 963725"/>
                      <a:gd name="connsiteY2" fmla="*/ 0 h 553998"/>
                      <a:gd name="connsiteX3" fmla="*/ 963725 w 963725"/>
                      <a:gd name="connsiteY3" fmla="*/ 553998 h 553998"/>
                      <a:gd name="connsiteX4" fmla="*/ 472225 w 963725"/>
                      <a:gd name="connsiteY4" fmla="*/ 553998 h 553998"/>
                      <a:gd name="connsiteX5" fmla="*/ 0 w 963725"/>
                      <a:gd name="connsiteY5" fmla="*/ 553998 h 553998"/>
                      <a:gd name="connsiteX6" fmla="*/ 0 w 963725"/>
                      <a:gd name="connsiteY6" fmla="*/ 0 h 553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3725" h="553998" fill="none" extrusionOk="0">
                        <a:moveTo>
                          <a:pt x="0" y="0"/>
                        </a:moveTo>
                        <a:cubicBezTo>
                          <a:pt x="194227" y="-35006"/>
                          <a:pt x="286161" y="12936"/>
                          <a:pt x="481863" y="0"/>
                        </a:cubicBezTo>
                        <a:cubicBezTo>
                          <a:pt x="677565" y="-12936"/>
                          <a:pt x="835210" y="28139"/>
                          <a:pt x="963725" y="0"/>
                        </a:cubicBezTo>
                        <a:cubicBezTo>
                          <a:pt x="1015317" y="221242"/>
                          <a:pt x="937809" y="412445"/>
                          <a:pt x="963725" y="553998"/>
                        </a:cubicBezTo>
                        <a:cubicBezTo>
                          <a:pt x="729926" y="577717"/>
                          <a:pt x="585121" y="500764"/>
                          <a:pt x="472225" y="553998"/>
                        </a:cubicBezTo>
                        <a:cubicBezTo>
                          <a:pt x="359329" y="607232"/>
                          <a:pt x="207687" y="504164"/>
                          <a:pt x="0" y="553998"/>
                        </a:cubicBezTo>
                        <a:cubicBezTo>
                          <a:pt x="-56507" y="286115"/>
                          <a:pt x="42736" y="131298"/>
                          <a:pt x="0" y="0"/>
                        </a:cubicBezTo>
                        <a:close/>
                      </a:path>
                      <a:path w="963725" h="553998" stroke="0" extrusionOk="0">
                        <a:moveTo>
                          <a:pt x="0" y="0"/>
                        </a:moveTo>
                        <a:cubicBezTo>
                          <a:pt x="120832" y="-33461"/>
                          <a:pt x="399700" y="59314"/>
                          <a:pt x="501137" y="0"/>
                        </a:cubicBezTo>
                        <a:cubicBezTo>
                          <a:pt x="602574" y="-59314"/>
                          <a:pt x="836405" y="36253"/>
                          <a:pt x="963725" y="0"/>
                        </a:cubicBezTo>
                        <a:cubicBezTo>
                          <a:pt x="1022798" y="219750"/>
                          <a:pt x="923370" y="389344"/>
                          <a:pt x="963725" y="553998"/>
                        </a:cubicBezTo>
                        <a:cubicBezTo>
                          <a:pt x="856875" y="601361"/>
                          <a:pt x="665054" y="523433"/>
                          <a:pt x="472225" y="553998"/>
                        </a:cubicBezTo>
                        <a:cubicBezTo>
                          <a:pt x="279396" y="584563"/>
                          <a:pt x="144667" y="518520"/>
                          <a:pt x="0" y="553998"/>
                        </a:cubicBezTo>
                        <a:cubicBezTo>
                          <a:pt x="-40811" y="381018"/>
                          <a:pt x="15975" y="203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-.10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15CDBA-A20C-3DF6-E633-297B324D7B2C}"/>
              </a:ext>
            </a:extLst>
          </p:cNvPr>
          <p:cNvSpPr txBox="1"/>
          <p:nvPr/>
        </p:nvSpPr>
        <p:spPr>
          <a:xfrm>
            <a:off x="4571338" y="670459"/>
            <a:ext cx="710451" cy="707886"/>
          </a:xfrm>
          <a:prstGeom prst="rect">
            <a:avLst/>
          </a:prstGeom>
          <a:ln w="38100">
            <a:solidFill>
              <a:schemeClr val="accent1"/>
            </a:solidFill>
            <a:prstDash val="solid"/>
            <a:extLst>
              <a:ext uri="{C807C97D-BFC1-408E-A445-0C87EB9F89A2}">
                <ask:lineSketchStyleProps xmlns="" xmlns:ask="http://schemas.microsoft.com/office/drawing/2018/sketchyshapes" sd="981765707">
                  <a:custGeom>
                    <a:avLst/>
                    <a:gdLst>
                      <a:gd name="connsiteX0" fmla="*/ 0 w 963725"/>
                      <a:gd name="connsiteY0" fmla="*/ 0 h 553998"/>
                      <a:gd name="connsiteX1" fmla="*/ 481863 w 963725"/>
                      <a:gd name="connsiteY1" fmla="*/ 0 h 553998"/>
                      <a:gd name="connsiteX2" fmla="*/ 963725 w 963725"/>
                      <a:gd name="connsiteY2" fmla="*/ 0 h 553998"/>
                      <a:gd name="connsiteX3" fmla="*/ 963725 w 963725"/>
                      <a:gd name="connsiteY3" fmla="*/ 553998 h 553998"/>
                      <a:gd name="connsiteX4" fmla="*/ 472225 w 963725"/>
                      <a:gd name="connsiteY4" fmla="*/ 553998 h 553998"/>
                      <a:gd name="connsiteX5" fmla="*/ 0 w 963725"/>
                      <a:gd name="connsiteY5" fmla="*/ 553998 h 553998"/>
                      <a:gd name="connsiteX6" fmla="*/ 0 w 963725"/>
                      <a:gd name="connsiteY6" fmla="*/ 0 h 553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3725" h="553998" fill="none" extrusionOk="0">
                        <a:moveTo>
                          <a:pt x="0" y="0"/>
                        </a:moveTo>
                        <a:cubicBezTo>
                          <a:pt x="194227" y="-35006"/>
                          <a:pt x="286161" y="12936"/>
                          <a:pt x="481863" y="0"/>
                        </a:cubicBezTo>
                        <a:cubicBezTo>
                          <a:pt x="677565" y="-12936"/>
                          <a:pt x="835210" y="28139"/>
                          <a:pt x="963725" y="0"/>
                        </a:cubicBezTo>
                        <a:cubicBezTo>
                          <a:pt x="1015317" y="221242"/>
                          <a:pt x="937809" y="412445"/>
                          <a:pt x="963725" y="553998"/>
                        </a:cubicBezTo>
                        <a:cubicBezTo>
                          <a:pt x="729926" y="577717"/>
                          <a:pt x="585121" y="500764"/>
                          <a:pt x="472225" y="553998"/>
                        </a:cubicBezTo>
                        <a:cubicBezTo>
                          <a:pt x="359329" y="607232"/>
                          <a:pt x="207687" y="504164"/>
                          <a:pt x="0" y="553998"/>
                        </a:cubicBezTo>
                        <a:cubicBezTo>
                          <a:pt x="-56507" y="286115"/>
                          <a:pt x="42736" y="131298"/>
                          <a:pt x="0" y="0"/>
                        </a:cubicBezTo>
                        <a:close/>
                      </a:path>
                      <a:path w="963725" h="553998" stroke="0" extrusionOk="0">
                        <a:moveTo>
                          <a:pt x="0" y="0"/>
                        </a:moveTo>
                        <a:cubicBezTo>
                          <a:pt x="120832" y="-33461"/>
                          <a:pt x="399700" y="59314"/>
                          <a:pt x="501137" y="0"/>
                        </a:cubicBezTo>
                        <a:cubicBezTo>
                          <a:pt x="602574" y="-59314"/>
                          <a:pt x="836405" y="36253"/>
                          <a:pt x="963725" y="0"/>
                        </a:cubicBezTo>
                        <a:cubicBezTo>
                          <a:pt x="1022798" y="219750"/>
                          <a:pt x="923370" y="389344"/>
                          <a:pt x="963725" y="553998"/>
                        </a:cubicBezTo>
                        <a:cubicBezTo>
                          <a:pt x="856875" y="601361"/>
                          <a:pt x="665054" y="523433"/>
                          <a:pt x="472225" y="553998"/>
                        </a:cubicBezTo>
                        <a:cubicBezTo>
                          <a:pt x="279396" y="584563"/>
                          <a:pt x="144667" y="518520"/>
                          <a:pt x="0" y="553998"/>
                        </a:cubicBezTo>
                        <a:cubicBezTo>
                          <a:pt x="-40811" y="381018"/>
                          <a:pt x="15975" y="203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-.06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CD865-2D1C-4E8B-97CF-E3F97F1C9705}"/>
              </a:ext>
            </a:extLst>
          </p:cNvPr>
          <p:cNvSpPr txBox="1"/>
          <p:nvPr/>
        </p:nvSpPr>
        <p:spPr>
          <a:xfrm>
            <a:off x="8610600" y="529867"/>
            <a:ext cx="1487908" cy="707886"/>
          </a:xfrm>
          <a:prstGeom prst="rect">
            <a:avLst/>
          </a:prstGeom>
          <a:ln w="38100">
            <a:solidFill>
              <a:schemeClr val="accent1"/>
            </a:solidFill>
            <a:prstDash val="solid"/>
            <a:extLst>
              <a:ext uri="{C807C97D-BFC1-408E-A445-0C87EB9F89A2}">
                <ask:lineSketchStyleProps xmlns="" xmlns:ask="http://schemas.microsoft.com/office/drawing/2018/sketchyshapes" sd="981765707">
                  <a:custGeom>
                    <a:avLst/>
                    <a:gdLst>
                      <a:gd name="connsiteX0" fmla="*/ 0 w 963725"/>
                      <a:gd name="connsiteY0" fmla="*/ 0 h 553998"/>
                      <a:gd name="connsiteX1" fmla="*/ 481863 w 963725"/>
                      <a:gd name="connsiteY1" fmla="*/ 0 h 553998"/>
                      <a:gd name="connsiteX2" fmla="*/ 963725 w 963725"/>
                      <a:gd name="connsiteY2" fmla="*/ 0 h 553998"/>
                      <a:gd name="connsiteX3" fmla="*/ 963725 w 963725"/>
                      <a:gd name="connsiteY3" fmla="*/ 553998 h 553998"/>
                      <a:gd name="connsiteX4" fmla="*/ 472225 w 963725"/>
                      <a:gd name="connsiteY4" fmla="*/ 553998 h 553998"/>
                      <a:gd name="connsiteX5" fmla="*/ 0 w 963725"/>
                      <a:gd name="connsiteY5" fmla="*/ 553998 h 553998"/>
                      <a:gd name="connsiteX6" fmla="*/ 0 w 963725"/>
                      <a:gd name="connsiteY6" fmla="*/ 0 h 553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3725" h="553998" fill="none" extrusionOk="0">
                        <a:moveTo>
                          <a:pt x="0" y="0"/>
                        </a:moveTo>
                        <a:cubicBezTo>
                          <a:pt x="194227" y="-35006"/>
                          <a:pt x="286161" y="12936"/>
                          <a:pt x="481863" y="0"/>
                        </a:cubicBezTo>
                        <a:cubicBezTo>
                          <a:pt x="677565" y="-12936"/>
                          <a:pt x="835210" y="28139"/>
                          <a:pt x="963725" y="0"/>
                        </a:cubicBezTo>
                        <a:cubicBezTo>
                          <a:pt x="1015317" y="221242"/>
                          <a:pt x="937809" y="412445"/>
                          <a:pt x="963725" y="553998"/>
                        </a:cubicBezTo>
                        <a:cubicBezTo>
                          <a:pt x="729926" y="577717"/>
                          <a:pt x="585121" y="500764"/>
                          <a:pt x="472225" y="553998"/>
                        </a:cubicBezTo>
                        <a:cubicBezTo>
                          <a:pt x="359329" y="607232"/>
                          <a:pt x="207687" y="504164"/>
                          <a:pt x="0" y="553998"/>
                        </a:cubicBezTo>
                        <a:cubicBezTo>
                          <a:pt x="-56507" y="286115"/>
                          <a:pt x="42736" y="131298"/>
                          <a:pt x="0" y="0"/>
                        </a:cubicBezTo>
                        <a:close/>
                      </a:path>
                      <a:path w="963725" h="553998" stroke="0" extrusionOk="0">
                        <a:moveTo>
                          <a:pt x="0" y="0"/>
                        </a:moveTo>
                        <a:cubicBezTo>
                          <a:pt x="120832" y="-33461"/>
                          <a:pt x="399700" y="59314"/>
                          <a:pt x="501137" y="0"/>
                        </a:cubicBezTo>
                        <a:cubicBezTo>
                          <a:pt x="602574" y="-59314"/>
                          <a:pt x="836405" y="36253"/>
                          <a:pt x="963725" y="0"/>
                        </a:cubicBezTo>
                        <a:cubicBezTo>
                          <a:pt x="1022798" y="219750"/>
                          <a:pt x="923370" y="389344"/>
                          <a:pt x="963725" y="553998"/>
                        </a:cubicBezTo>
                        <a:cubicBezTo>
                          <a:pt x="856875" y="601361"/>
                          <a:pt x="665054" y="523433"/>
                          <a:pt x="472225" y="553998"/>
                        </a:cubicBezTo>
                        <a:cubicBezTo>
                          <a:pt x="279396" y="584563"/>
                          <a:pt x="144667" y="518520"/>
                          <a:pt x="0" y="553998"/>
                        </a:cubicBezTo>
                        <a:cubicBezTo>
                          <a:pt x="-40811" y="381018"/>
                          <a:pt x="15975" y="203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Proactive</a:t>
            </a:r>
          </a:p>
        </p:txBody>
      </p:sp>
    </p:spTree>
    <p:extLst>
      <p:ext uri="{BB962C8B-B14F-4D97-AF65-F5344CB8AC3E}">
        <p14:creationId xmlns:p14="http://schemas.microsoft.com/office/powerpoint/2010/main" val="381423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1DFFC218-0C6B-E8E9-D39E-37446EAF3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135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77538-539A-4B9F-04EF-B56F40B5766D}"/>
              </a:ext>
            </a:extLst>
          </p:cNvPr>
          <p:cNvSpPr txBox="1"/>
          <p:nvPr/>
        </p:nvSpPr>
        <p:spPr>
          <a:xfrm>
            <a:off x="5740774" y="4312820"/>
            <a:ext cx="603050" cy="707886"/>
          </a:xfrm>
          <a:prstGeom prst="rect">
            <a:avLst/>
          </a:prstGeom>
          <a:ln w="38100">
            <a:solidFill>
              <a:schemeClr val="accent1"/>
            </a:solidFill>
            <a:prstDash val="solid"/>
            <a:extLst>
              <a:ext uri="{C807C97D-BFC1-408E-A445-0C87EB9F89A2}">
                <ask:lineSketchStyleProps xmlns="" xmlns:ask="http://schemas.microsoft.com/office/drawing/2018/sketchyshapes" sd="981765707">
                  <a:custGeom>
                    <a:avLst/>
                    <a:gdLst>
                      <a:gd name="connsiteX0" fmla="*/ 0 w 963725"/>
                      <a:gd name="connsiteY0" fmla="*/ 0 h 553998"/>
                      <a:gd name="connsiteX1" fmla="*/ 481863 w 963725"/>
                      <a:gd name="connsiteY1" fmla="*/ 0 h 553998"/>
                      <a:gd name="connsiteX2" fmla="*/ 963725 w 963725"/>
                      <a:gd name="connsiteY2" fmla="*/ 0 h 553998"/>
                      <a:gd name="connsiteX3" fmla="*/ 963725 w 963725"/>
                      <a:gd name="connsiteY3" fmla="*/ 553998 h 553998"/>
                      <a:gd name="connsiteX4" fmla="*/ 472225 w 963725"/>
                      <a:gd name="connsiteY4" fmla="*/ 553998 h 553998"/>
                      <a:gd name="connsiteX5" fmla="*/ 0 w 963725"/>
                      <a:gd name="connsiteY5" fmla="*/ 553998 h 553998"/>
                      <a:gd name="connsiteX6" fmla="*/ 0 w 963725"/>
                      <a:gd name="connsiteY6" fmla="*/ 0 h 553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3725" h="553998" fill="none" extrusionOk="0">
                        <a:moveTo>
                          <a:pt x="0" y="0"/>
                        </a:moveTo>
                        <a:cubicBezTo>
                          <a:pt x="194227" y="-35006"/>
                          <a:pt x="286161" y="12936"/>
                          <a:pt x="481863" y="0"/>
                        </a:cubicBezTo>
                        <a:cubicBezTo>
                          <a:pt x="677565" y="-12936"/>
                          <a:pt x="835210" y="28139"/>
                          <a:pt x="963725" y="0"/>
                        </a:cubicBezTo>
                        <a:cubicBezTo>
                          <a:pt x="1015317" y="221242"/>
                          <a:pt x="937809" y="412445"/>
                          <a:pt x="963725" y="553998"/>
                        </a:cubicBezTo>
                        <a:cubicBezTo>
                          <a:pt x="729926" y="577717"/>
                          <a:pt x="585121" y="500764"/>
                          <a:pt x="472225" y="553998"/>
                        </a:cubicBezTo>
                        <a:cubicBezTo>
                          <a:pt x="359329" y="607232"/>
                          <a:pt x="207687" y="504164"/>
                          <a:pt x="0" y="553998"/>
                        </a:cubicBezTo>
                        <a:cubicBezTo>
                          <a:pt x="-56507" y="286115"/>
                          <a:pt x="42736" y="131298"/>
                          <a:pt x="0" y="0"/>
                        </a:cubicBezTo>
                        <a:close/>
                      </a:path>
                      <a:path w="963725" h="553998" stroke="0" extrusionOk="0">
                        <a:moveTo>
                          <a:pt x="0" y="0"/>
                        </a:moveTo>
                        <a:cubicBezTo>
                          <a:pt x="120832" y="-33461"/>
                          <a:pt x="399700" y="59314"/>
                          <a:pt x="501137" y="0"/>
                        </a:cubicBezTo>
                        <a:cubicBezTo>
                          <a:pt x="602574" y="-59314"/>
                          <a:pt x="836405" y="36253"/>
                          <a:pt x="963725" y="0"/>
                        </a:cubicBezTo>
                        <a:cubicBezTo>
                          <a:pt x="1022798" y="219750"/>
                          <a:pt x="923370" y="389344"/>
                          <a:pt x="963725" y="553998"/>
                        </a:cubicBezTo>
                        <a:cubicBezTo>
                          <a:pt x="856875" y="601361"/>
                          <a:pt x="665054" y="523433"/>
                          <a:pt x="472225" y="553998"/>
                        </a:cubicBezTo>
                        <a:cubicBezTo>
                          <a:pt x="279396" y="584563"/>
                          <a:pt x="144667" y="518520"/>
                          <a:pt x="0" y="553998"/>
                        </a:cubicBezTo>
                        <a:cubicBezTo>
                          <a:pt x="-40811" y="381018"/>
                          <a:pt x="15975" y="203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.24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012EB-8BC6-F037-216F-1BB22041C4A6}"/>
              </a:ext>
            </a:extLst>
          </p:cNvPr>
          <p:cNvSpPr txBox="1"/>
          <p:nvPr/>
        </p:nvSpPr>
        <p:spPr>
          <a:xfrm>
            <a:off x="4232103" y="2758540"/>
            <a:ext cx="710451" cy="707886"/>
          </a:xfrm>
          <a:prstGeom prst="rect">
            <a:avLst/>
          </a:prstGeom>
          <a:ln w="38100">
            <a:solidFill>
              <a:schemeClr val="accent1"/>
            </a:solidFill>
            <a:prstDash val="solid"/>
            <a:extLst>
              <a:ext uri="{C807C97D-BFC1-408E-A445-0C87EB9F89A2}">
                <ask:lineSketchStyleProps xmlns="" xmlns:ask="http://schemas.microsoft.com/office/drawing/2018/sketchyshapes" sd="981765707">
                  <a:custGeom>
                    <a:avLst/>
                    <a:gdLst>
                      <a:gd name="connsiteX0" fmla="*/ 0 w 963725"/>
                      <a:gd name="connsiteY0" fmla="*/ 0 h 553998"/>
                      <a:gd name="connsiteX1" fmla="*/ 481863 w 963725"/>
                      <a:gd name="connsiteY1" fmla="*/ 0 h 553998"/>
                      <a:gd name="connsiteX2" fmla="*/ 963725 w 963725"/>
                      <a:gd name="connsiteY2" fmla="*/ 0 h 553998"/>
                      <a:gd name="connsiteX3" fmla="*/ 963725 w 963725"/>
                      <a:gd name="connsiteY3" fmla="*/ 553998 h 553998"/>
                      <a:gd name="connsiteX4" fmla="*/ 472225 w 963725"/>
                      <a:gd name="connsiteY4" fmla="*/ 553998 h 553998"/>
                      <a:gd name="connsiteX5" fmla="*/ 0 w 963725"/>
                      <a:gd name="connsiteY5" fmla="*/ 553998 h 553998"/>
                      <a:gd name="connsiteX6" fmla="*/ 0 w 963725"/>
                      <a:gd name="connsiteY6" fmla="*/ 0 h 553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3725" h="553998" fill="none" extrusionOk="0">
                        <a:moveTo>
                          <a:pt x="0" y="0"/>
                        </a:moveTo>
                        <a:cubicBezTo>
                          <a:pt x="194227" y="-35006"/>
                          <a:pt x="286161" y="12936"/>
                          <a:pt x="481863" y="0"/>
                        </a:cubicBezTo>
                        <a:cubicBezTo>
                          <a:pt x="677565" y="-12936"/>
                          <a:pt x="835210" y="28139"/>
                          <a:pt x="963725" y="0"/>
                        </a:cubicBezTo>
                        <a:cubicBezTo>
                          <a:pt x="1015317" y="221242"/>
                          <a:pt x="937809" y="412445"/>
                          <a:pt x="963725" y="553998"/>
                        </a:cubicBezTo>
                        <a:cubicBezTo>
                          <a:pt x="729926" y="577717"/>
                          <a:pt x="585121" y="500764"/>
                          <a:pt x="472225" y="553998"/>
                        </a:cubicBezTo>
                        <a:cubicBezTo>
                          <a:pt x="359329" y="607232"/>
                          <a:pt x="207687" y="504164"/>
                          <a:pt x="0" y="553998"/>
                        </a:cubicBezTo>
                        <a:cubicBezTo>
                          <a:pt x="-56507" y="286115"/>
                          <a:pt x="42736" y="131298"/>
                          <a:pt x="0" y="0"/>
                        </a:cubicBezTo>
                        <a:close/>
                      </a:path>
                      <a:path w="963725" h="553998" stroke="0" extrusionOk="0">
                        <a:moveTo>
                          <a:pt x="0" y="0"/>
                        </a:moveTo>
                        <a:cubicBezTo>
                          <a:pt x="120832" y="-33461"/>
                          <a:pt x="399700" y="59314"/>
                          <a:pt x="501137" y="0"/>
                        </a:cubicBezTo>
                        <a:cubicBezTo>
                          <a:pt x="602574" y="-59314"/>
                          <a:pt x="836405" y="36253"/>
                          <a:pt x="963725" y="0"/>
                        </a:cubicBezTo>
                        <a:cubicBezTo>
                          <a:pt x="1022798" y="219750"/>
                          <a:pt x="923370" y="389344"/>
                          <a:pt x="963725" y="553998"/>
                        </a:cubicBezTo>
                        <a:cubicBezTo>
                          <a:pt x="856875" y="601361"/>
                          <a:pt x="665054" y="523433"/>
                          <a:pt x="472225" y="553998"/>
                        </a:cubicBezTo>
                        <a:cubicBezTo>
                          <a:pt x="279396" y="584563"/>
                          <a:pt x="144667" y="518520"/>
                          <a:pt x="0" y="553998"/>
                        </a:cubicBezTo>
                        <a:cubicBezTo>
                          <a:pt x="-40811" y="381018"/>
                          <a:pt x="15975" y="203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-.16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15CDBA-A20C-3DF6-E633-297B324D7B2C}"/>
              </a:ext>
            </a:extLst>
          </p:cNvPr>
          <p:cNvSpPr txBox="1"/>
          <p:nvPr/>
        </p:nvSpPr>
        <p:spPr>
          <a:xfrm>
            <a:off x="4454829" y="739913"/>
            <a:ext cx="710451" cy="707886"/>
          </a:xfrm>
          <a:prstGeom prst="rect">
            <a:avLst/>
          </a:prstGeom>
          <a:ln w="38100">
            <a:solidFill>
              <a:schemeClr val="accent1"/>
            </a:solidFill>
            <a:prstDash val="solid"/>
            <a:extLst>
              <a:ext uri="{C807C97D-BFC1-408E-A445-0C87EB9F89A2}">
                <ask:lineSketchStyleProps xmlns="" xmlns:ask="http://schemas.microsoft.com/office/drawing/2018/sketchyshapes" sd="981765707">
                  <a:custGeom>
                    <a:avLst/>
                    <a:gdLst>
                      <a:gd name="connsiteX0" fmla="*/ 0 w 963725"/>
                      <a:gd name="connsiteY0" fmla="*/ 0 h 553998"/>
                      <a:gd name="connsiteX1" fmla="*/ 481863 w 963725"/>
                      <a:gd name="connsiteY1" fmla="*/ 0 h 553998"/>
                      <a:gd name="connsiteX2" fmla="*/ 963725 w 963725"/>
                      <a:gd name="connsiteY2" fmla="*/ 0 h 553998"/>
                      <a:gd name="connsiteX3" fmla="*/ 963725 w 963725"/>
                      <a:gd name="connsiteY3" fmla="*/ 553998 h 553998"/>
                      <a:gd name="connsiteX4" fmla="*/ 472225 w 963725"/>
                      <a:gd name="connsiteY4" fmla="*/ 553998 h 553998"/>
                      <a:gd name="connsiteX5" fmla="*/ 0 w 963725"/>
                      <a:gd name="connsiteY5" fmla="*/ 553998 h 553998"/>
                      <a:gd name="connsiteX6" fmla="*/ 0 w 963725"/>
                      <a:gd name="connsiteY6" fmla="*/ 0 h 553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3725" h="553998" fill="none" extrusionOk="0">
                        <a:moveTo>
                          <a:pt x="0" y="0"/>
                        </a:moveTo>
                        <a:cubicBezTo>
                          <a:pt x="194227" y="-35006"/>
                          <a:pt x="286161" y="12936"/>
                          <a:pt x="481863" y="0"/>
                        </a:cubicBezTo>
                        <a:cubicBezTo>
                          <a:pt x="677565" y="-12936"/>
                          <a:pt x="835210" y="28139"/>
                          <a:pt x="963725" y="0"/>
                        </a:cubicBezTo>
                        <a:cubicBezTo>
                          <a:pt x="1015317" y="221242"/>
                          <a:pt x="937809" y="412445"/>
                          <a:pt x="963725" y="553998"/>
                        </a:cubicBezTo>
                        <a:cubicBezTo>
                          <a:pt x="729926" y="577717"/>
                          <a:pt x="585121" y="500764"/>
                          <a:pt x="472225" y="553998"/>
                        </a:cubicBezTo>
                        <a:cubicBezTo>
                          <a:pt x="359329" y="607232"/>
                          <a:pt x="207687" y="504164"/>
                          <a:pt x="0" y="553998"/>
                        </a:cubicBezTo>
                        <a:cubicBezTo>
                          <a:pt x="-56507" y="286115"/>
                          <a:pt x="42736" y="131298"/>
                          <a:pt x="0" y="0"/>
                        </a:cubicBezTo>
                        <a:close/>
                      </a:path>
                      <a:path w="963725" h="553998" stroke="0" extrusionOk="0">
                        <a:moveTo>
                          <a:pt x="0" y="0"/>
                        </a:moveTo>
                        <a:cubicBezTo>
                          <a:pt x="120832" y="-33461"/>
                          <a:pt x="399700" y="59314"/>
                          <a:pt x="501137" y="0"/>
                        </a:cubicBezTo>
                        <a:cubicBezTo>
                          <a:pt x="602574" y="-59314"/>
                          <a:pt x="836405" y="36253"/>
                          <a:pt x="963725" y="0"/>
                        </a:cubicBezTo>
                        <a:cubicBezTo>
                          <a:pt x="1022798" y="219750"/>
                          <a:pt x="923370" y="389344"/>
                          <a:pt x="963725" y="553998"/>
                        </a:cubicBezTo>
                        <a:cubicBezTo>
                          <a:pt x="856875" y="601361"/>
                          <a:pt x="665054" y="523433"/>
                          <a:pt x="472225" y="553998"/>
                        </a:cubicBezTo>
                        <a:cubicBezTo>
                          <a:pt x="279396" y="584563"/>
                          <a:pt x="144667" y="518520"/>
                          <a:pt x="0" y="553998"/>
                        </a:cubicBezTo>
                        <a:cubicBezTo>
                          <a:pt x="-40811" y="381018"/>
                          <a:pt x="15975" y="203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-.10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233FC-76BD-A7C0-9384-6C34DEFC4CBB}"/>
              </a:ext>
            </a:extLst>
          </p:cNvPr>
          <p:cNvSpPr txBox="1"/>
          <p:nvPr/>
        </p:nvSpPr>
        <p:spPr>
          <a:xfrm>
            <a:off x="8610600" y="529867"/>
            <a:ext cx="1362874" cy="707886"/>
          </a:xfrm>
          <a:prstGeom prst="rect">
            <a:avLst/>
          </a:prstGeom>
          <a:ln w="38100">
            <a:solidFill>
              <a:schemeClr val="accent1"/>
            </a:solidFill>
            <a:prstDash val="solid"/>
            <a:extLst>
              <a:ext uri="{C807C97D-BFC1-408E-A445-0C87EB9F89A2}">
                <ask:lineSketchStyleProps xmlns="" xmlns:ask="http://schemas.microsoft.com/office/drawing/2018/sketchyshapes" sd="981765707">
                  <a:custGeom>
                    <a:avLst/>
                    <a:gdLst>
                      <a:gd name="connsiteX0" fmla="*/ 0 w 963725"/>
                      <a:gd name="connsiteY0" fmla="*/ 0 h 553998"/>
                      <a:gd name="connsiteX1" fmla="*/ 481863 w 963725"/>
                      <a:gd name="connsiteY1" fmla="*/ 0 h 553998"/>
                      <a:gd name="connsiteX2" fmla="*/ 963725 w 963725"/>
                      <a:gd name="connsiteY2" fmla="*/ 0 h 553998"/>
                      <a:gd name="connsiteX3" fmla="*/ 963725 w 963725"/>
                      <a:gd name="connsiteY3" fmla="*/ 553998 h 553998"/>
                      <a:gd name="connsiteX4" fmla="*/ 472225 w 963725"/>
                      <a:gd name="connsiteY4" fmla="*/ 553998 h 553998"/>
                      <a:gd name="connsiteX5" fmla="*/ 0 w 963725"/>
                      <a:gd name="connsiteY5" fmla="*/ 553998 h 553998"/>
                      <a:gd name="connsiteX6" fmla="*/ 0 w 963725"/>
                      <a:gd name="connsiteY6" fmla="*/ 0 h 553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3725" h="553998" fill="none" extrusionOk="0">
                        <a:moveTo>
                          <a:pt x="0" y="0"/>
                        </a:moveTo>
                        <a:cubicBezTo>
                          <a:pt x="194227" y="-35006"/>
                          <a:pt x="286161" y="12936"/>
                          <a:pt x="481863" y="0"/>
                        </a:cubicBezTo>
                        <a:cubicBezTo>
                          <a:pt x="677565" y="-12936"/>
                          <a:pt x="835210" y="28139"/>
                          <a:pt x="963725" y="0"/>
                        </a:cubicBezTo>
                        <a:cubicBezTo>
                          <a:pt x="1015317" y="221242"/>
                          <a:pt x="937809" y="412445"/>
                          <a:pt x="963725" y="553998"/>
                        </a:cubicBezTo>
                        <a:cubicBezTo>
                          <a:pt x="729926" y="577717"/>
                          <a:pt x="585121" y="500764"/>
                          <a:pt x="472225" y="553998"/>
                        </a:cubicBezTo>
                        <a:cubicBezTo>
                          <a:pt x="359329" y="607232"/>
                          <a:pt x="207687" y="504164"/>
                          <a:pt x="0" y="553998"/>
                        </a:cubicBezTo>
                        <a:cubicBezTo>
                          <a:pt x="-56507" y="286115"/>
                          <a:pt x="42736" y="131298"/>
                          <a:pt x="0" y="0"/>
                        </a:cubicBezTo>
                        <a:close/>
                      </a:path>
                      <a:path w="963725" h="553998" stroke="0" extrusionOk="0">
                        <a:moveTo>
                          <a:pt x="0" y="0"/>
                        </a:moveTo>
                        <a:cubicBezTo>
                          <a:pt x="120832" y="-33461"/>
                          <a:pt x="399700" y="59314"/>
                          <a:pt x="501137" y="0"/>
                        </a:cubicBezTo>
                        <a:cubicBezTo>
                          <a:pt x="602574" y="-59314"/>
                          <a:pt x="836405" y="36253"/>
                          <a:pt x="963725" y="0"/>
                        </a:cubicBezTo>
                        <a:cubicBezTo>
                          <a:pt x="1022798" y="219750"/>
                          <a:pt x="923370" y="389344"/>
                          <a:pt x="963725" y="553998"/>
                        </a:cubicBezTo>
                        <a:cubicBezTo>
                          <a:pt x="856875" y="601361"/>
                          <a:pt x="665054" y="523433"/>
                          <a:pt x="472225" y="553998"/>
                        </a:cubicBezTo>
                        <a:cubicBezTo>
                          <a:pt x="279396" y="584563"/>
                          <a:pt x="144667" y="518520"/>
                          <a:pt x="0" y="553998"/>
                        </a:cubicBezTo>
                        <a:cubicBezTo>
                          <a:pt x="-40811" y="381018"/>
                          <a:pt x="15975" y="203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Reactive</a:t>
            </a:r>
          </a:p>
        </p:txBody>
      </p:sp>
    </p:spTree>
    <p:extLst>
      <p:ext uri="{BB962C8B-B14F-4D97-AF65-F5344CB8AC3E}">
        <p14:creationId xmlns:p14="http://schemas.microsoft.com/office/powerpoint/2010/main" val="3752898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462026" cy="4000296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Cognitive control is important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Reliability paradox (Hedge et al., 2018):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Experimentally robust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Poor reliability</a:t>
            </a:r>
          </a:p>
          <a:p>
            <a:r>
              <a:rPr lang="en-US" dirty="0">
                <a:solidFill>
                  <a:schemeClr val="tx1"/>
                </a:solidFill>
              </a:rPr>
              <a:t>Cronbach, 1957: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i="1" dirty="0">
                <a:solidFill>
                  <a:schemeClr val="tx1"/>
                </a:solidFill>
              </a:rPr>
              <a:t>Individual differences have been an annoyance rather than a challenge to the experimenter</a:t>
            </a:r>
            <a:r>
              <a:rPr lang="en-US" dirty="0">
                <a:solidFill>
                  <a:schemeClr val="tx1"/>
                </a:solidFill>
              </a:rPr>
              <a:t>”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i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Limitations and Current State</a:t>
            </a:r>
          </a:p>
          <a:p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29A27-AF88-49A9-BD4E-1528CF125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79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462026" cy="400029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Stroop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Experimentally robust:</a:t>
            </a:r>
          </a:p>
          <a:p>
            <a:pPr lvl="2"/>
            <a:r>
              <a:rPr lang="en-US" dirty="0"/>
              <a:t>Many Labs 3</a:t>
            </a:r>
          </a:p>
          <a:p>
            <a:pPr lvl="2"/>
            <a:r>
              <a:rPr lang="en-US" dirty="0"/>
              <a:t>Out of 10 effects tested: 3 were replicable</a:t>
            </a:r>
          </a:p>
          <a:p>
            <a:pPr lvl="2"/>
            <a:r>
              <a:rPr lang="en-US" dirty="0"/>
              <a:t>The Stroop was one of them</a:t>
            </a:r>
          </a:p>
          <a:p>
            <a:pPr lvl="2"/>
            <a:r>
              <a:rPr lang="en-US" dirty="0"/>
              <a:t>Incongruency cost: higher errors/slower responses</a:t>
            </a:r>
          </a:p>
          <a:p>
            <a:pPr lvl="2"/>
            <a:r>
              <a:rPr lang="en-US" dirty="0"/>
              <a:t>“</a:t>
            </a:r>
            <a:r>
              <a:rPr lang="en-US" i="1" dirty="0"/>
              <a:t>Everybody </a:t>
            </a:r>
            <a:r>
              <a:rPr lang="en-US" i="1" dirty="0" err="1"/>
              <a:t>Stroops</a:t>
            </a:r>
            <a:r>
              <a:rPr lang="en-US" dirty="0"/>
              <a:t>” - </a:t>
            </a:r>
            <a:r>
              <a:rPr lang="en-US" dirty="0" err="1"/>
              <a:t>Rouder</a:t>
            </a:r>
            <a:r>
              <a:rPr lang="en-US" dirty="0"/>
              <a:t> &amp; </a:t>
            </a:r>
            <a:r>
              <a:rPr lang="en-US" dirty="0" err="1"/>
              <a:t>Haaf</a:t>
            </a:r>
            <a:r>
              <a:rPr lang="en-US" dirty="0"/>
              <a:t>, 2017 </a:t>
            </a:r>
            <a:endParaRPr lang="en-US" i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Limitations and Current State</a:t>
            </a:r>
          </a:p>
          <a:p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29A27-AF88-49A9-BD4E-1528CF125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A3396-0642-4620-A434-9904FBEFD461}"/>
              </a:ext>
            </a:extLst>
          </p:cNvPr>
          <p:cNvSpPr txBox="1"/>
          <p:nvPr/>
        </p:nvSpPr>
        <p:spPr>
          <a:xfrm>
            <a:off x="8512139" y="2122778"/>
            <a:ext cx="30308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Amasis MT Pro Medium" panose="020B0604020202020204" pitchFamily="18" charset="0"/>
              </a:rPr>
              <a:t>BLUE</a:t>
            </a:r>
          </a:p>
          <a:p>
            <a:pPr algn="ctr"/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 Medium" panose="020B0604020202020204" pitchFamily="18" charset="0"/>
              </a:rPr>
              <a:t>RED</a:t>
            </a:r>
            <a:r>
              <a:rPr lang="en-US" sz="3200" dirty="0">
                <a:latin typeface="Amasis MT Pro Medium" panose="020B0604020202020204" pitchFamily="18" charset="0"/>
              </a:rPr>
              <a:t> </a:t>
            </a:r>
          </a:p>
          <a:p>
            <a:pPr algn="ctr"/>
            <a:r>
              <a:rPr lang="en-US" sz="3200" dirty="0">
                <a:solidFill>
                  <a:schemeClr val="accent6"/>
                </a:solidFill>
                <a:latin typeface="Amasis MT Pro Medium" panose="020B0604020202020204" pitchFamily="18" charset="0"/>
              </a:rPr>
              <a:t>YELLOW</a:t>
            </a:r>
          </a:p>
          <a:p>
            <a:pPr algn="ctr"/>
            <a:r>
              <a:rPr lang="en-US" sz="3200" dirty="0">
                <a:solidFill>
                  <a:schemeClr val="accent6"/>
                </a:solidFill>
                <a:latin typeface="Amasis MT Pro Medium" panose="020B0604020202020204" pitchFamily="18" charset="0"/>
              </a:rPr>
              <a:t>GREEN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01503B-EBDB-479A-943A-CAC1BAE06120}"/>
              </a:ext>
            </a:extLst>
          </p:cNvPr>
          <p:cNvSpPr/>
          <p:nvPr/>
        </p:nvSpPr>
        <p:spPr>
          <a:xfrm>
            <a:off x="8984751" y="1988049"/>
            <a:ext cx="2157573" cy="2383605"/>
          </a:xfrm>
          <a:custGeom>
            <a:avLst/>
            <a:gdLst>
              <a:gd name="connsiteX0" fmla="*/ 0 w 2157573"/>
              <a:gd name="connsiteY0" fmla="*/ 0 h 2383605"/>
              <a:gd name="connsiteX1" fmla="*/ 474666 w 2157573"/>
              <a:gd name="connsiteY1" fmla="*/ 0 h 2383605"/>
              <a:gd name="connsiteX2" fmla="*/ 949332 w 2157573"/>
              <a:gd name="connsiteY2" fmla="*/ 0 h 2383605"/>
              <a:gd name="connsiteX3" fmla="*/ 1510301 w 2157573"/>
              <a:gd name="connsiteY3" fmla="*/ 0 h 2383605"/>
              <a:gd name="connsiteX4" fmla="*/ 2157573 w 2157573"/>
              <a:gd name="connsiteY4" fmla="*/ 0 h 2383605"/>
              <a:gd name="connsiteX5" fmla="*/ 2157573 w 2157573"/>
              <a:gd name="connsiteY5" fmla="*/ 643573 h 2383605"/>
              <a:gd name="connsiteX6" fmla="*/ 2157573 w 2157573"/>
              <a:gd name="connsiteY6" fmla="*/ 1215639 h 2383605"/>
              <a:gd name="connsiteX7" fmla="*/ 2157573 w 2157573"/>
              <a:gd name="connsiteY7" fmla="*/ 1787704 h 2383605"/>
              <a:gd name="connsiteX8" fmla="*/ 2157573 w 2157573"/>
              <a:gd name="connsiteY8" fmla="*/ 2383605 h 2383605"/>
              <a:gd name="connsiteX9" fmla="*/ 1682907 w 2157573"/>
              <a:gd name="connsiteY9" fmla="*/ 2383605 h 2383605"/>
              <a:gd name="connsiteX10" fmla="*/ 1143514 w 2157573"/>
              <a:gd name="connsiteY10" fmla="*/ 2383605 h 2383605"/>
              <a:gd name="connsiteX11" fmla="*/ 668848 w 2157573"/>
              <a:gd name="connsiteY11" fmla="*/ 2383605 h 2383605"/>
              <a:gd name="connsiteX12" fmla="*/ 0 w 2157573"/>
              <a:gd name="connsiteY12" fmla="*/ 2383605 h 2383605"/>
              <a:gd name="connsiteX13" fmla="*/ 0 w 2157573"/>
              <a:gd name="connsiteY13" fmla="*/ 1835376 h 2383605"/>
              <a:gd name="connsiteX14" fmla="*/ 0 w 2157573"/>
              <a:gd name="connsiteY14" fmla="*/ 1263311 h 2383605"/>
              <a:gd name="connsiteX15" fmla="*/ 0 w 2157573"/>
              <a:gd name="connsiteY15" fmla="*/ 667409 h 2383605"/>
              <a:gd name="connsiteX16" fmla="*/ 0 w 2157573"/>
              <a:gd name="connsiteY16" fmla="*/ 0 h 238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57573" h="2383605" extrusionOk="0">
                <a:moveTo>
                  <a:pt x="0" y="0"/>
                </a:moveTo>
                <a:cubicBezTo>
                  <a:pt x="190133" y="10858"/>
                  <a:pt x="349939" y="-23004"/>
                  <a:pt x="474666" y="0"/>
                </a:cubicBezTo>
                <a:cubicBezTo>
                  <a:pt x="599393" y="23004"/>
                  <a:pt x="777140" y="-22424"/>
                  <a:pt x="949332" y="0"/>
                </a:cubicBezTo>
                <a:cubicBezTo>
                  <a:pt x="1121524" y="22424"/>
                  <a:pt x="1279489" y="7784"/>
                  <a:pt x="1510301" y="0"/>
                </a:cubicBezTo>
                <a:cubicBezTo>
                  <a:pt x="1741113" y="-7784"/>
                  <a:pt x="1954417" y="11470"/>
                  <a:pt x="2157573" y="0"/>
                </a:cubicBezTo>
                <a:cubicBezTo>
                  <a:pt x="2189695" y="233492"/>
                  <a:pt x="2162532" y="448973"/>
                  <a:pt x="2157573" y="643573"/>
                </a:cubicBezTo>
                <a:cubicBezTo>
                  <a:pt x="2152614" y="838173"/>
                  <a:pt x="2181620" y="1099528"/>
                  <a:pt x="2157573" y="1215639"/>
                </a:cubicBezTo>
                <a:cubicBezTo>
                  <a:pt x="2133526" y="1331750"/>
                  <a:pt x="2159011" y="1556664"/>
                  <a:pt x="2157573" y="1787704"/>
                </a:cubicBezTo>
                <a:cubicBezTo>
                  <a:pt x="2156135" y="2018744"/>
                  <a:pt x="2129017" y="2139374"/>
                  <a:pt x="2157573" y="2383605"/>
                </a:cubicBezTo>
                <a:cubicBezTo>
                  <a:pt x="1994939" y="2392303"/>
                  <a:pt x="1910964" y="2401956"/>
                  <a:pt x="1682907" y="2383605"/>
                </a:cubicBezTo>
                <a:cubicBezTo>
                  <a:pt x="1454850" y="2365254"/>
                  <a:pt x="1305690" y="2379984"/>
                  <a:pt x="1143514" y="2383605"/>
                </a:cubicBezTo>
                <a:cubicBezTo>
                  <a:pt x="981338" y="2387226"/>
                  <a:pt x="902310" y="2375665"/>
                  <a:pt x="668848" y="2383605"/>
                </a:cubicBezTo>
                <a:cubicBezTo>
                  <a:pt x="435386" y="2391545"/>
                  <a:pt x="301247" y="2360570"/>
                  <a:pt x="0" y="2383605"/>
                </a:cubicBezTo>
                <a:cubicBezTo>
                  <a:pt x="-10593" y="2126908"/>
                  <a:pt x="27398" y="2074395"/>
                  <a:pt x="0" y="1835376"/>
                </a:cubicBezTo>
                <a:cubicBezTo>
                  <a:pt x="-27398" y="1596357"/>
                  <a:pt x="5023" y="1426364"/>
                  <a:pt x="0" y="1263311"/>
                </a:cubicBezTo>
                <a:cubicBezTo>
                  <a:pt x="-5023" y="1100259"/>
                  <a:pt x="-27775" y="824886"/>
                  <a:pt x="0" y="667409"/>
                </a:cubicBezTo>
                <a:cubicBezTo>
                  <a:pt x="27775" y="509932"/>
                  <a:pt x="-20629" y="138293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="" xmlns:ask="http://schemas.microsoft.com/office/drawing/2018/sketchyshapes" sd="286928806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290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462026" cy="4000296"/>
          </a:xfrm>
        </p:spPr>
        <p:txBody>
          <a:bodyPr/>
          <a:lstStyle/>
          <a:p>
            <a:r>
              <a:rPr lang="en-US" dirty="0"/>
              <a:t>Stroop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Experimentally robust: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Many Labs 3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Incongruency cost: higher errors/slower responses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Everybody 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Stroops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” 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Rouder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&amp;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Haaf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2017 </a:t>
            </a:r>
          </a:p>
          <a:p>
            <a:pPr lvl="1"/>
            <a:r>
              <a:rPr lang="en-US" dirty="0"/>
              <a:t>Poor reliability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Stroop: Hedge et al., 2018: ICC ~ </a:t>
            </a:r>
            <a:r>
              <a:rPr lang="en-US" b="1" dirty="0">
                <a:solidFill>
                  <a:schemeClr val="tx1"/>
                </a:solidFill>
              </a:rPr>
              <a:t>.55 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Test-retest reliability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Inhibition: von Bastian et al., 2020: </a:t>
            </a:r>
            <a:r>
              <a:rPr lang="en-US" i="1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 ~ </a:t>
            </a:r>
            <a:r>
              <a:rPr lang="en-US" b="1" dirty="0">
                <a:solidFill>
                  <a:schemeClr val="tx1"/>
                </a:solidFill>
              </a:rPr>
              <a:t>.63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endParaRPr lang="en-US" i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Limitations and Current State</a:t>
            </a:r>
          </a:p>
          <a:p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29A27-AF88-49A9-BD4E-1528CF125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351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462026" cy="4000296"/>
          </a:xfrm>
        </p:spPr>
        <p:txBody>
          <a:bodyPr/>
          <a:lstStyle/>
          <a:p>
            <a:r>
              <a:rPr lang="en-US" dirty="0"/>
              <a:t>Between-task Correlations</a:t>
            </a:r>
          </a:p>
          <a:p>
            <a:pPr lvl="1"/>
            <a:r>
              <a:rPr lang="en-US" dirty="0"/>
              <a:t>Below what is expected</a:t>
            </a:r>
          </a:p>
          <a:p>
            <a:pPr lvl="1"/>
            <a:endParaRPr lang="en-US" dirty="0"/>
          </a:p>
          <a:p>
            <a:pPr lvl="1"/>
            <a:endParaRPr lang="en-US" b="1" dirty="0">
              <a:solidFill>
                <a:schemeClr val="tx1"/>
              </a:solidFill>
            </a:endParaRP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endParaRPr lang="en-US" i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Limitations and Current State</a:t>
            </a:r>
          </a:p>
          <a:p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29A27-AF88-49A9-BD4E-1528CF125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19A88-AA36-4F56-BCFE-7DBF6292CD91}"/>
              </a:ext>
            </a:extLst>
          </p:cNvPr>
          <p:cNvSpPr txBox="1"/>
          <p:nvPr/>
        </p:nvSpPr>
        <p:spPr>
          <a:xfrm>
            <a:off x="2109629" y="5579527"/>
            <a:ext cx="3030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Amasis MT Pro Medium" panose="020B0604020202020204" pitchFamily="18" charset="0"/>
              </a:rPr>
              <a:t>Stop-signal</a:t>
            </a:r>
            <a:endParaRPr lang="en-US" sz="3200" dirty="0">
              <a:solidFill>
                <a:srgbClr val="FF0000"/>
              </a:solidFill>
              <a:latin typeface="Amasis MT Pro Medium" panose="020B060402020202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0410D9-D3AC-40C6-96BB-DE36F148EFE2}"/>
              </a:ext>
            </a:extLst>
          </p:cNvPr>
          <p:cNvSpPr txBox="1"/>
          <p:nvPr/>
        </p:nvSpPr>
        <p:spPr>
          <a:xfrm>
            <a:off x="6796359" y="5579527"/>
            <a:ext cx="3030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Amasis MT Pro Medium" panose="020B0604020202020204" pitchFamily="18" charset="0"/>
              </a:rPr>
              <a:t>Go/no-go</a:t>
            </a:r>
            <a:endParaRPr lang="en-US" sz="3200" dirty="0">
              <a:solidFill>
                <a:srgbClr val="FF0000"/>
              </a:solidFill>
              <a:latin typeface="Amasis MT Pro Medium" panose="020B060402020202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06CE9D-D8A9-40B4-8F5F-3B7F25422BCC}"/>
              </a:ext>
            </a:extLst>
          </p:cNvPr>
          <p:cNvSpPr txBox="1"/>
          <p:nvPr/>
        </p:nvSpPr>
        <p:spPr>
          <a:xfrm>
            <a:off x="6796359" y="3311969"/>
            <a:ext cx="3030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accent1"/>
                </a:solidFill>
                <a:latin typeface="Amasis MT Pro Medium" panose="020B0604020202020204" pitchFamily="18" charset="0"/>
              </a:rPr>
              <a:t>Antisaccade</a:t>
            </a:r>
            <a:endParaRPr lang="en-US" sz="3200" dirty="0">
              <a:solidFill>
                <a:srgbClr val="FF0000"/>
              </a:solidFill>
              <a:latin typeface="Amasis MT Pro Medium" panose="020B060402020202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C541A-20A3-4097-AEC3-C6EC18D4EE98}"/>
              </a:ext>
            </a:extLst>
          </p:cNvPr>
          <p:cNvSpPr txBox="1"/>
          <p:nvPr/>
        </p:nvSpPr>
        <p:spPr>
          <a:xfrm>
            <a:off x="2109627" y="3311969"/>
            <a:ext cx="3030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Amasis MT Pro Medium" panose="020B0604020202020204" pitchFamily="18" charset="0"/>
              </a:rPr>
              <a:t>Stroop</a:t>
            </a:r>
            <a:endParaRPr lang="en-US" sz="3200" dirty="0">
              <a:solidFill>
                <a:srgbClr val="FF0000"/>
              </a:solidFill>
              <a:latin typeface="Amasis MT Pro Medium" panose="020B060402020202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E5AE6-94BB-4AF9-B2F5-99D272AA9B7F}"/>
              </a:ext>
            </a:extLst>
          </p:cNvPr>
          <p:cNvSpPr txBox="1"/>
          <p:nvPr/>
        </p:nvSpPr>
        <p:spPr>
          <a:xfrm>
            <a:off x="4580561" y="4410872"/>
            <a:ext cx="3030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FF0000"/>
                </a:solidFill>
                <a:latin typeface="Amasis MT Pro Medium" panose="020B0604020202020204" pitchFamily="18" charset="0"/>
              </a:rPr>
              <a:t>r</a:t>
            </a:r>
            <a:r>
              <a:rPr lang="en-US" sz="3200" dirty="0">
                <a:solidFill>
                  <a:srgbClr val="FF0000"/>
                </a:solidFill>
                <a:latin typeface="Amasis MT Pro Medium" panose="020B0604020202020204" pitchFamily="18" charset="0"/>
              </a:rPr>
              <a:t> = ??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4A7064C-FE41-44A6-B082-4DF798B70DF2}"/>
              </a:ext>
            </a:extLst>
          </p:cNvPr>
          <p:cNvSpPr/>
          <p:nvPr/>
        </p:nvSpPr>
        <p:spPr>
          <a:xfrm rot="18973381">
            <a:off x="4734677" y="5245962"/>
            <a:ext cx="719191" cy="275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D82FEF2-6F4E-4E7F-BBA2-FE47F554FB1D}"/>
              </a:ext>
            </a:extLst>
          </p:cNvPr>
          <p:cNvSpPr/>
          <p:nvPr/>
        </p:nvSpPr>
        <p:spPr>
          <a:xfrm rot="13445546">
            <a:off x="6745565" y="5245962"/>
            <a:ext cx="719191" cy="275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E80A058-D27F-49AE-B74A-A7828359B6E6}"/>
              </a:ext>
            </a:extLst>
          </p:cNvPr>
          <p:cNvSpPr/>
          <p:nvPr/>
        </p:nvSpPr>
        <p:spPr>
          <a:xfrm rot="8422404">
            <a:off x="6745565" y="4024957"/>
            <a:ext cx="719191" cy="275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970C5B3-37BB-4DF1-82AC-C54A50B43EB2}"/>
              </a:ext>
            </a:extLst>
          </p:cNvPr>
          <p:cNvSpPr/>
          <p:nvPr/>
        </p:nvSpPr>
        <p:spPr>
          <a:xfrm rot="2314241">
            <a:off x="4672626" y="4024957"/>
            <a:ext cx="719191" cy="275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40A0A3-0114-4EFA-93F5-E53D38E4EB53}"/>
              </a:ext>
            </a:extLst>
          </p:cNvPr>
          <p:cNvSpPr/>
          <p:nvPr/>
        </p:nvSpPr>
        <p:spPr>
          <a:xfrm>
            <a:off x="2486346" y="3113070"/>
            <a:ext cx="7596025" cy="3364786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0946E3-CACC-42EA-8A6E-F54862619BFC}"/>
              </a:ext>
            </a:extLst>
          </p:cNvPr>
          <p:cNvSpPr/>
          <p:nvPr/>
        </p:nvSpPr>
        <p:spPr>
          <a:xfrm>
            <a:off x="6055453" y="2516987"/>
            <a:ext cx="4026918" cy="597185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D1F645-4193-46FD-9157-066CD34928AC}"/>
              </a:ext>
            </a:extLst>
          </p:cNvPr>
          <p:cNvSpPr txBox="1"/>
          <p:nvPr/>
        </p:nvSpPr>
        <p:spPr>
          <a:xfrm>
            <a:off x="6055453" y="2516987"/>
            <a:ext cx="4067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masis MT Pro Medium" panose="020B0604020202020204" pitchFamily="18" charset="0"/>
              </a:rPr>
              <a:t>Inhibition tasks:</a:t>
            </a:r>
          </a:p>
        </p:txBody>
      </p:sp>
    </p:spTree>
    <p:extLst>
      <p:ext uri="{BB962C8B-B14F-4D97-AF65-F5344CB8AC3E}">
        <p14:creationId xmlns:p14="http://schemas.microsoft.com/office/powerpoint/2010/main" val="7397863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4" grpId="0" animBg="1"/>
      <p:bldP spid="17" grpId="0" animBg="1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29A27-AF88-49A9-BD4E-1528CF125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9B73CD-753A-4BE8-8B65-A586987D2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396" y="2802471"/>
            <a:ext cx="390580" cy="266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70A80F-9F19-462D-A694-BDD59C54D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318" y="2361805"/>
            <a:ext cx="266737" cy="2953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DF0DCC-A6DB-4DDD-8413-747873508F87}"/>
              </a:ext>
            </a:extLst>
          </p:cNvPr>
          <p:cNvSpPr txBox="1"/>
          <p:nvPr/>
        </p:nvSpPr>
        <p:spPr>
          <a:xfrm>
            <a:off x="8204976" y="2361805"/>
            <a:ext cx="379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 between control measures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33B47D-95A9-48C9-BE8E-ED3D8C71234F}"/>
              </a:ext>
            </a:extLst>
          </p:cNvPr>
          <p:cNvSpPr txBox="1"/>
          <p:nvPr/>
        </p:nvSpPr>
        <p:spPr>
          <a:xfrm>
            <a:off x="8204976" y="2751173"/>
            <a:ext cx="290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correlation per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74F71-F24E-42A3-8CA1-F22C2983D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17" y="991951"/>
            <a:ext cx="11803122" cy="51823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78F052-F399-4A2D-BA57-9337C2C1AF69}"/>
              </a:ext>
            </a:extLst>
          </p:cNvPr>
          <p:cNvSpPr txBox="1"/>
          <p:nvPr/>
        </p:nvSpPr>
        <p:spPr>
          <a:xfrm>
            <a:off x="9586584" y="136525"/>
            <a:ext cx="249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Rey-Mermet et al., 2018</a:t>
            </a:r>
          </a:p>
        </p:txBody>
      </p:sp>
    </p:spTree>
    <p:extLst>
      <p:ext uri="{BB962C8B-B14F-4D97-AF65-F5344CB8AC3E}">
        <p14:creationId xmlns:p14="http://schemas.microsoft.com/office/powerpoint/2010/main" val="161767889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29A27-AF88-49A9-BD4E-1528CF125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89271D-2B78-4E55-8997-7D1E5203D8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22"/>
          <a:stretch/>
        </p:blipFill>
        <p:spPr>
          <a:xfrm>
            <a:off x="283144" y="79625"/>
            <a:ext cx="7125629" cy="6698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9B73CD-753A-4BE8-8B65-A586987D2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396" y="2802471"/>
            <a:ext cx="390580" cy="266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70A80F-9F19-462D-A694-BDD59C54D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318" y="2361805"/>
            <a:ext cx="266737" cy="2953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DF0DCC-A6DB-4DDD-8413-747873508F87}"/>
              </a:ext>
            </a:extLst>
          </p:cNvPr>
          <p:cNvSpPr txBox="1"/>
          <p:nvPr/>
        </p:nvSpPr>
        <p:spPr>
          <a:xfrm>
            <a:off x="8204976" y="2361805"/>
            <a:ext cx="379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 between control measures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33B47D-95A9-48C9-BE8E-ED3D8C71234F}"/>
              </a:ext>
            </a:extLst>
          </p:cNvPr>
          <p:cNvSpPr txBox="1"/>
          <p:nvPr/>
        </p:nvSpPr>
        <p:spPr>
          <a:xfrm>
            <a:off x="8204976" y="2751173"/>
            <a:ext cx="290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correlation per sample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F7216F-77F1-46C5-9803-81CAAFCE35E6}"/>
              </a:ext>
            </a:extLst>
          </p:cNvPr>
          <p:cNvSpPr txBox="1"/>
          <p:nvPr/>
        </p:nvSpPr>
        <p:spPr>
          <a:xfrm>
            <a:off x="4557650" y="314099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von Bastian et al., 2020</a:t>
            </a:r>
          </a:p>
        </p:txBody>
      </p:sp>
    </p:spTree>
    <p:extLst>
      <p:ext uri="{BB962C8B-B14F-4D97-AF65-F5344CB8AC3E}">
        <p14:creationId xmlns:p14="http://schemas.microsoft.com/office/powerpoint/2010/main" val="25730989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0D3EB-283B-4F64-93C2-7FC43FEBF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10062681" cy="3966781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/>
              <a:t>Recent history of </a:t>
            </a:r>
            <a:r>
              <a:rPr lang="en-US" dirty="0">
                <a:solidFill>
                  <a:schemeClr val="tx1"/>
                </a:solidFill>
              </a:rPr>
              <a:t>cognitive control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/>
                </a:solidFill>
              </a:rPr>
              <a:t>Reliability and Measurement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/>
                </a:solidFill>
              </a:rPr>
              <a:t>Frequentist Approach (to cognitive control reliability)</a:t>
            </a: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/>
                </a:solidFill>
              </a:rPr>
              <a:t>Hierarchical Bayesian Approach (to cognitive control reliability)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Current Research and Future Directions</a:t>
            </a:r>
            <a:endParaRPr lang="en-US" dirty="0">
              <a:solidFill>
                <a:schemeClr val="tx1"/>
              </a:solidFill>
            </a:endParaRPr>
          </a:p>
          <a:p>
            <a:pPr marL="571500" indent="-571500">
              <a:buFont typeface="+mj-lt"/>
              <a:buAutoNum type="romanUcPeriod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D45EDA-23AD-4D9F-99F6-CB25572E1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461E8A-5498-40DD-8FFC-AF59412A07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Outline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BDC886-36E8-21CF-4A53-7912E6292AD4}"/>
              </a:ext>
            </a:extLst>
          </p:cNvPr>
          <p:cNvCxnSpPr/>
          <p:nvPr/>
        </p:nvCxnSpPr>
        <p:spPr>
          <a:xfrm>
            <a:off x="951978" y="4196219"/>
            <a:ext cx="97703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770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8305801" cy="4955793"/>
          </a:xfrm>
        </p:spPr>
        <p:txBody>
          <a:bodyPr/>
          <a:lstStyle/>
          <a:p>
            <a:r>
              <a:rPr lang="en-US" i="1" dirty="0">
                <a:solidFill>
                  <a:schemeClr val="tx1"/>
                </a:solidFill>
              </a:rPr>
              <a:t>First take</a:t>
            </a:r>
          </a:p>
          <a:p>
            <a:r>
              <a:rPr lang="en-US" dirty="0">
                <a:solidFill>
                  <a:schemeClr val="tx1"/>
                </a:solidFill>
              </a:rPr>
              <a:t>Weak between-task correlations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Current psychometric construct doesn’t exist: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E.g., </a:t>
            </a:r>
            <a:r>
              <a:rPr lang="en-US" i="1" dirty="0">
                <a:solidFill>
                  <a:schemeClr val="tx1"/>
                </a:solidFill>
              </a:rPr>
              <a:t>Friedman et al., 2016; </a:t>
            </a:r>
            <a:r>
              <a:rPr lang="en-US" i="1" dirty="0" err="1">
                <a:solidFill>
                  <a:schemeClr val="tx1"/>
                </a:solidFill>
              </a:rPr>
              <a:t>Frischkorn</a:t>
            </a:r>
            <a:r>
              <a:rPr lang="en-US" i="1" dirty="0">
                <a:solidFill>
                  <a:schemeClr val="tx1"/>
                </a:solidFill>
              </a:rPr>
              <a:t> et al., 2019; Rey-Mermet et al., 2019, and more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Why are the existing measures unreliable?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F44D4-B634-4362-9557-3F737D846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6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8305801" cy="2705753"/>
          </a:xfrm>
        </p:spPr>
        <p:txBody>
          <a:bodyPr/>
          <a:lstStyle/>
          <a:p>
            <a:r>
              <a:rPr lang="en-US" i="1" dirty="0"/>
              <a:t>First take</a:t>
            </a:r>
            <a:endParaRPr lang="en-US" i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Weak between-task correlations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Current psychometric construct doesn’t exist: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E.g., </a:t>
            </a:r>
            <a:r>
              <a:rPr lang="en-US" i="1" dirty="0">
                <a:solidFill>
                  <a:schemeClr val="tx1"/>
                </a:solidFill>
              </a:rPr>
              <a:t>Friedman et al., 2016; </a:t>
            </a:r>
            <a:r>
              <a:rPr lang="en-US" i="1" dirty="0" err="1">
                <a:solidFill>
                  <a:schemeClr val="tx1"/>
                </a:solidFill>
              </a:rPr>
              <a:t>Frischkorn</a:t>
            </a:r>
            <a:r>
              <a:rPr lang="en-US" i="1" dirty="0">
                <a:solidFill>
                  <a:schemeClr val="tx1"/>
                </a:solidFill>
              </a:rPr>
              <a:t> et al., 2019; Rey-Mermet et al., 2019, and more</a:t>
            </a:r>
            <a:endParaRPr lang="en-US" dirty="0">
              <a:solidFill>
                <a:schemeClr val="tx1"/>
              </a:solidFill>
            </a:endParaRP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+mj-lt"/>
              </a:rPr>
              <a:t>Why are the existing measures unreliable?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6C2C31-196D-4863-A49E-41A52CE24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21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D2E160-3A89-4A63-B415-340464A0BE79}"/>
              </a:ext>
            </a:extLst>
          </p:cNvPr>
          <p:cNvSpPr txBox="1">
            <a:spLocks/>
          </p:cNvSpPr>
          <p:nvPr/>
        </p:nvSpPr>
        <p:spPr>
          <a:xfrm>
            <a:off x="1401194" y="4677609"/>
            <a:ext cx="10177779" cy="3357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chemeClr val="accent1"/>
                </a:solidFill>
              </a:rPr>
              <a:t>“These findings call into question the existence of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accent1"/>
                </a:solidFill>
              </a:rPr>
              <a:t>[cognitive] control as a psychometric construct” – </a:t>
            </a:r>
            <a:r>
              <a:rPr lang="en-US" sz="2000" b="1" dirty="0">
                <a:solidFill>
                  <a:schemeClr val="accent1"/>
                </a:solidFill>
              </a:rPr>
              <a:t>Rey-Mermet et al. 2018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44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8305801" cy="4955793"/>
          </a:xfrm>
        </p:spPr>
        <p:txBody>
          <a:bodyPr/>
          <a:lstStyle/>
          <a:p>
            <a:r>
              <a:rPr lang="en-US" i="1" dirty="0"/>
              <a:t>Second Take</a:t>
            </a:r>
            <a:endParaRPr lang="en-US" i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Measurement issues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Difference scores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Improper Reliability estimation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E.g., Hedge et al., 2018, </a:t>
            </a:r>
            <a:r>
              <a:rPr lang="en-US" dirty="0" err="1">
                <a:solidFill>
                  <a:schemeClr val="tx1"/>
                </a:solidFill>
              </a:rPr>
              <a:t>Draheim</a:t>
            </a:r>
            <a:r>
              <a:rPr lang="en-US" dirty="0">
                <a:solidFill>
                  <a:schemeClr val="tx1"/>
                </a:solidFill>
              </a:rPr>
              <a:t> et al., 2020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Why are the existing measures unreliable?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C18FED-CE48-473B-ACDB-72FAE078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5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8305801" cy="4955793"/>
          </a:xfrm>
        </p:spPr>
        <p:txBody>
          <a:bodyPr/>
          <a:lstStyle/>
          <a:p>
            <a:r>
              <a:rPr lang="en-US" i="1" dirty="0"/>
              <a:t>Second Take</a:t>
            </a:r>
            <a:endParaRPr lang="en-US" i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Measurement issues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Difference scores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Improper Reliability estimation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E.g., Hedge et al., 2018, </a:t>
            </a:r>
            <a:r>
              <a:rPr lang="en-US" dirty="0" err="1">
                <a:solidFill>
                  <a:schemeClr val="tx1"/>
                </a:solidFill>
              </a:rPr>
              <a:t>Draheim</a:t>
            </a:r>
            <a:r>
              <a:rPr lang="en-US" dirty="0">
                <a:solidFill>
                  <a:schemeClr val="tx1"/>
                </a:solidFill>
              </a:rPr>
              <a:t> et al., 2020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Why are the existing measures unreliable?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9E732E-A45C-45AB-A303-699E63286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23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D2E160-3A89-4A63-B415-340464A0BE79}"/>
              </a:ext>
            </a:extLst>
          </p:cNvPr>
          <p:cNvSpPr txBox="1">
            <a:spLocks/>
          </p:cNvSpPr>
          <p:nvPr/>
        </p:nvSpPr>
        <p:spPr>
          <a:xfrm>
            <a:off x="256939" y="4820861"/>
            <a:ext cx="11678122" cy="3357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“…that the lack of relationship among common [cognitive] control measures is due to failures of the tasks used to measure attention, and not due to theoretical considerations. ”</a:t>
            </a:r>
            <a:endParaRPr lang="en-US" dirty="0">
              <a:solidFill>
                <a:srgbClr val="141414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3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8305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Dissertation (2019-2021)</a:t>
            </a:r>
          </a:p>
          <a:p>
            <a:r>
              <a:rPr lang="en-US" dirty="0">
                <a:solidFill>
                  <a:schemeClr val="tx1"/>
                </a:solidFill>
              </a:rPr>
              <a:t>Measurement issues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Difference scores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Reliability </a:t>
            </a:r>
          </a:p>
          <a:p>
            <a:r>
              <a:rPr lang="en-US" dirty="0">
                <a:solidFill>
                  <a:schemeClr val="tx1"/>
                </a:solidFill>
              </a:rPr>
              <a:t>Our stance: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Measurement issues should be examined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Why are the existing measures unreliable?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9E732E-A45C-45AB-A303-699E63286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6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D93CB-CC5E-41EB-9A71-03F9F23A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25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59936-65F2-465F-8399-7AA9A99DFD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Book Antiqua" panose="02040602050305030304" pitchFamily="18" charset="0"/>
                <a:cs typeface="Aparajita" panose="020B0502040204020203" pitchFamily="18" charset="0"/>
              </a:rPr>
              <a:t>II.	Reliability and Measurement</a:t>
            </a:r>
          </a:p>
        </p:txBody>
      </p:sp>
    </p:spTree>
    <p:extLst>
      <p:ext uri="{BB962C8B-B14F-4D97-AF65-F5344CB8AC3E}">
        <p14:creationId xmlns:p14="http://schemas.microsoft.com/office/powerpoint/2010/main" val="1188158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462026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Experimental: replication of an effect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E.g., </a:t>
            </a:r>
            <a:r>
              <a:rPr lang="en-US" i="1" dirty="0">
                <a:solidFill>
                  <a:schemeClr val="tx1"/>
                </a:solidFill>
              </a:rPr>
              <a:t>does the desired effect occur?</a:t>
            </a: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Low </a:t>
            </a:r>
            <a:r>
              <a:rPr lang="en-US" dirty="0">
                <a:solidFill>
                  <a:schemeClr val="tx1"/>
                </a:solidFill>
              </a:rPr>
              <a:t>between-subject variability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Considered measurement error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Correlational: ranking of effect size</a:t>
            </a:r>
            <a:endParaRPr lang="en-US" i="1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E.g.,</a:t>
            </a:r>
            <a:r>
              <a:rPr lang="en-US" i="1" dirty="0">
                <a:solidFill>
                  <a:schemeClr val="tx1"/>
                </a:solidFill>
              </a:rPr>
              <a:t> how does the difference in effect </a:t>
            </a:r>
            <a:r>
              <a:rPr lang="en-US" i="1" u="sng" dirty="0">
                <a:solidFill>
                  <a:schemeClr val="tx1"/>
                </a:solidFill>
              </a:rPr>
              <a:t>size</a:t>
            </a:r>
            <a:r>
              <a:rPr lang="en-US" i="1" dirty="0">
                <a:solidFill>
                  <a:schemeClr val="tx1"/>
                </a:solidFill>
              </a:rPr>
              <a:t> predict …?</a:t>
            </a: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High </a:t>
            </a:r>
            <a:r>
              <a:rPr lang="en-US" dirty="0">
                <a:solidFill>
                  <a:schemeClr val="tx1"/>
                </a:solidFill>
              </a:rPr>
              <a:t>between-subject variability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Easier to rank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2541D-6E60-4A54-BA97-66F443C3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26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Reliability Definition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D91A6C-8E75-4EA0-8B34-0E94BB16D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994" y="1954612"/>
            <a:ext cx="3744570" cy="349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3B83F1-1583-48A2-8D6A-E08EB4941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15" y="4135284"/>
            <a:ext cx="3813930" cy="3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6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462026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Experimental: </a:t>
            </a: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Low </a:t>
            </a:r>
            <a:r>
              <a:rPr lang="en-US" dirty="0">
                <a:solidFill>
                  <a:schemeClr val="tx1"/>
                </a:solidFill>
              </a:rPr>
              <a:t>between-subject variability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Considered measurement error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Minimized in experiment design </a:t>
            </a:r>
          </a:p>
          <a:p>
            <a:r>
              <a:rPr lang="en-US" dirty="0">
                <a:solidFill>
                  <a:schemeClr val="tx1"/>
                </a:solidFill>
              </a:rPr>
              <a:t>Correlational: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High </a:t>
            </a:r>
            <a:r>
              <a:rPr lang="en-US" dirty="0">
                <a:solidFill>
                  <a:schemeClr val="tx1"/>
                </a:solidFill>
              </a:rPr>
              <a:t>between-subject variability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Easier to rank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D49B8-FFD2-41F5-A2F6-50C07C59B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27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Reliability Definition </a:t>
            </a:r>
          </a:p>
        </p:txBody>
      </p:sp>
    </p:spTree>
    <p:extLst>
      <p:ext uri="{BB962C8B-B14F-4D97-AF65-F5344CB8AC3E}">
        <p14:creationId xmlns:p14="http://schemas.microsoft.com/office/powerpoint/2010/main" val="290319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A4AE-35DD-4756-9001-7FFF38BB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Result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F285A-63B0-4E5D-8399-58052E475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experimental tasks might not be suitable in individual differences research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52AD5-AEE6-46FE-B32B-BC1976C7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28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Reliability Definition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51E6B8E-6EED-47C9-89B8-BD9C82C80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462026" cy="495579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Experimental: </a:t>
            </a:r>
          </a:p>
          <a:p>
            <a:pPr lvl="1"/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Low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between-subject variability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Considered measurement error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Minimized in experiment design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Correlational: </a:t>
            </a:r>
          </a:p>
          <a:p>
            <a:pPr lvl="1"/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High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between-subject variability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Easier to rank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739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A4AE-35DD-4756-9001-7FFF38BB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b="1" i="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462026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E.g., Stroop Effect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Incongruent – Congruent = Stroop Effect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F285A-63B0-4E5D-8399-58052E475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F74E1-F846-4E25-9B34-DA462AA12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29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Difference Scores</a:t>
            </a:r>
          </a:p>
        </p:txBody>
      </p:sp>
    </p:spTree>
    <p:extLst>
      <p:ext uri="{BB962C8B-B14F-4D97-AF65-F5344CB8AC3E}">
        <p14:creationId xmlns:p14="http://schemas.microsoft.com/office/powerpoint/2010/main" val="245001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D93CB-CC5E-41EB-9A71-03F9F23A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59936-65F2-465F-8399-7AA9A99DFD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Book Antiqua" panose="02040602050305030304" pitchFamily="18" charset="0"/>
                <a:cs typeface="Aparajita" panose="020B0502040204020203" pitchFamily="18" charset="0"/>
              </a:rPr>
              <a:t>I.	Introduction and Recent History of Cognitive Control</a:t>
            </a:r>
          </a:p>
        </p:txBody>
      </p:sp>
    </p:spTree>
    <p:extLst>
      <p:ext uri="{BB962C8B-B14F-4D97-AF65-F5344CB8AC3E}">
        <p14:creationId xmlns:p14="http://schemas.microsoft.com/office/powerpoint/2010/main" val="2841948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A4AE-35DD-4756-9001-7FFF38BB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b="1" i="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462026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E.g., Stroop Effect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Incongruent – Congruent = Stroop Effect</a:t>
            </a:r>
          </a:p>
          <a:p>
            <a:r>
              <a:rPr lang="en-US" dirty="0">
                <a:solidFill>
                  <a:schemeClr val="tx1"/>
                </a:solidFill>
              </a:rPr>
              <a:t>Psychometrically problematic for reliability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Caruso, 2004; Cronbach &amp; </a:t>
            </a:r>
            <a:r>
              <a:rPr lang="en-US" dirty="0" err="1">
                <a:solidFill>
                  <a:schemeClr val="tx1"/>
                </a:solidFill>
              </a:rPr>
              <a:t>Furby</a:t>
            </a:r>
            <a:r>
              <a:rPr lang="en-US" dirty="0">
                <a:solidFill>
                  <a:schemeClr val="tx1"/>
                </a:solidFill>
              </a:rPr>
              <a:t>, 1970; Lord, 1956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Reliability: </a:t>
            </a:r>
            <a:r>
              <a:rPr lang="en-US" i="1" dirty="0">
                <a:solidFill>
                  <a:schemeClr val="tx1"/>
                </a:solidFill>
              </a:rPr>
              <a:t>difference score &lt; components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F285A-63B0-4E5D-8399-58052E475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93934-E8E1-489E-A66D-4CD92399A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30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Difference Scores</a:t>
            </a:r>
          </a:p>
        </p:txBody>
      </p:sp>
    </p:spTree>
    <p:extLst>
      <p:ext uri="{BB962C8B-B14F-4D97-AF65-F5344CB8AC3E}">
        <p14:creationId xmlns:p14="http://schemas.microsoft.com/office/powerpoint/2010/main" val="107013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462026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E.g., Stroop Effect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Incongruent – Congruent = Stroop Effect</a:t>
            </a:r>
          </a:p>
          <a:p>
            <a:r>
              <a:rPr lang="en-US" dirty="0">
                <a:solidFill>
                  <a:schemeClr val="tx1"/>
                </a:solidFill>
              </a:rPr>
              <a:t>Psychometrically problematic for reliability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Caruso, 2004; Cronbach &amp; </a:t>
            </a:r>
            <a:r>
              <a:rPr lang="en-US" dirty="0" err="1">
                <a:solidFill>
                  <a:schemeClr val="tx1"/>
                </a:solidFill>
              </a:rPr>
              <a:t>Furby</a:t>
            </a:r>
            <a:r>
              <a:rPr lang="en-US" dirty="0">
                <a:solidFill>
                  <a:schemeClr val="tx1"/>
                </a:solidFill>
              </a:rPr>
              <a:t>, 1970; Lord, 1956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Reliability: </a:t>
            </a:r>
            <a:r>
              <a:rPr lang="en-US" i="1" dirty="0">
                <a:solidFill>
                  <a:schemeClr val="tx1"/>
                </a:solidFill>
              </a:rPr>
              <a:t>difference score &lt; components</a:t>
            </a:r>
          </a:p>
          <a:p>
            <a:r>
              <a:rPr lang="en-US" dirty="0">
                <a:solidFill>
                  <a:schemeClr val="tx1"/>
                </a:solidFill>
              </a:rPr>
              <a:t>Ratio: Measurement error vs. between-subject variance </a:t>
            </a:r>
            <a:r>
              <a:rPr lang="en-US" i="1" dirty="0">
                <a:solidFill>
                  <a:schemeClr val="tx1"/>
                </a:solidFill>
              </a:rPr>
              <a:t>increases 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536F3-BF4D-4CA9-B838-C841E801D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31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Difference Scores</a:t>
            </a:r>
          </a:p>
        </p:txBody>
      </p:sp>
    </p:spTree>
    <p:extLst>
      <p:ext uri="{BB962C8B-B14F-4D97-AF65-F5344CB8AC3E}">
        <p14:creationId xmlns:p14="http://schemas.microsoft.com/office/powerpoint/2010/main" val="324603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462026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E.g., Stroop Effect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Incongruent – Congruent = Stroop Effect</a:t>
            </a:r>
          </a:p>
          <a:p>
            <a:r>
              <a:rPr lang="en-US" dirty="0">
                <a:solidFill>
                  <a:schemeClr val="tx1"/>
                </a:solidFill>
              </a:rPr>
              <a:t>Psychometrically problematic for reliability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Caruso, 2004; Cronbach &amp; </a:t>
            </a:r>
            <a:r>
              <a:rPr lang="en-US" dirty="0" err="1">
                <a:solidFill>
                  <a:schemeClr val="tx1"/>
                </a:solidFill>
              </a:rPr>
              <a:t>Furby</a:t>
            </a:r>
            <a:r>
              <a:rPr lang="en-US" dirty="0">
                <a:solidFill>
                  <a:schemeClr val="tx1"/>
                </a:solidFill>
              </a:rPr>
              <a:t>, 1970; Lord, 1956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Reliability: </a:t>
            </a:r>
            <a:r>
              <a:rPr lang="en-US" i="1" dirty="0">
                <a:solidFill>
                  <a:schemeClr val="tx1"/>
                </a:solidFill>
              </a:rPr>
              <a:t>difference score &lt; components</a:t>
            </a:r>
          </a:p>
          <a:p>
            <a:r>
              <a:rPr lang="en-US" dirty="0">
                <a:solidFill>
                  <a:schemeClr val="tx1"/>
                </a:solidFill>
              </a:rPr>
              <a:t>Ratio: Measurement error vs. between-subject variance </a:t>
            </a:r>
            <a:r>
              <a:rPr lang="en-US" i="1" dirty="0">
                <a:solidFill>
                  <a:schemeClr val="tx1"/>
                </a:solidFill>
              </a:rPr>
              <a:t>increases </a:t>
            </a: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Decreases </a:t>
            </a:r>
            <a:r>
              <a:rPr lang="en-US" dirty="0">
                <a:solidFill>
                  <a:schemeClr val="tx1"/>
                </a:solidFill>
              </a:rPr>
              <a:t>individual differences reliability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DB79A-34F2-42C7-B1C2-35B838E18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32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Difference Scores</a:t>
            </a:r>
          </a:p>
        </p:txBody>
      </p:sp>
    </p:spTree>
    <p:extLst>
      <p:ext uri="{BB962C8B-B14F-4D97-AF65-F5344CB8AC3E}">
        <p14:creationId xmlns:p14="http://schemas.microsoft.com/office/powerpoint/2010/main" val="33250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Difference Scores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33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FD846E7-235D-4928-841B-F0122DF043AE}"/>
              </a:ext>
            </a:extLst>
          </p:cNvPr>
          <p:cNvSpPr/>
          <p:nvPr/>
        </p:nvSpPr>
        <p:spPr>
          <a:xfrm>
            <a:off x="1611921" y="2387455"/>
            <a:ext cx="3767014" cy="1151025"/>
          </a:xfrm>
          <a:custGeom>
            <a:avLst/>
            <a:gdLst>
              <a:gd name="connsiteX0" fmla="*/ 0 w 7995332"/>
              <a:gd name="connsiteY0" fmla="*/ 3423332 h 3423332"/>
              <a:gd name="connsiteX1" fmla="*/ 2546717 w 7995332"/>
              <a:gd name="connsiteY1" fmla="*/ 2508932 h 3423332"/>
              <a:gd name="connsiteX2" fmla="*/ 3982552 w 7995332"/>
              <a:gd name="connsiteY2" fmla="*/ 0 h 3423332"/>
              <a:gd name="connsiteX3" fmla="*/ 5441057 w 7995332"/>
              <a:gd name="connsiteY3" fmla="*/ 2516489 h 3423332"/>
              <a:gd name="connsiteX4" fmla="*/ 7995332 w 7995332"/>
              <a:gd name="connsiteY4" fmla="*/ 3423332 h 34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5332" h="3423332">
                <a:moveTo>
                  <a:pt x="0" y="3423332"/>
                </a:moveTo>
                <a:cubicBezTo>
                  <a:pt x="941479" y="3251409"/>
                  <a:pt x="1882958" y="3079487"/>
                  <a:pt x="2546717" y="2508932"/>
                </a:cubicBezTo>
                <a:cubicBezTo>
                  <a:pt x="3210476" y="1938377"/>
                  <a:pt x="3500162" y="-1260"/>
                  <a:pt x="3982552" y="0"/>
                </a:cubicBezTo>
                <a:cubicBezTo>
                  <a:pt x="4464942" y="1260"/>
                  <a:pt x="4772260" y="1945934"/>
                  <a:pt x="5441057" y="2516489"/>
                </a:cubicBezTo>
                <a:cubicBezTo>
                  <a:pt x="6109854" y="3087044"/>
                  <a:pt x="7052593" y="3255188"/>
                  <a:pt x="7995332" y="3423332"/>
                </a:cubicBezTo>
              </a:path>
            </a:pathLst>
          </a:cu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09AAD5-520B-48F7-92E2-E59E951A8E55}"/>
              </a:ext>
            </a:extLst>
          </p:cNvPr>
          <p:cNvSpPr txBox="1"/>
          <p:nvPr/>
        </p:nvSpPr>
        <p:spPr>
          <a:xfrm>
            <a:off x="1611921" y="1770037"/>
            <a:ext cx="376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Incongruent mean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C3D720-2B6E-4F40-AEC7-F254013C4A3A}"/>
              </a:ext>
            </a:extLst>
          </p:cNvPr>
          <p:cNvCxnSpPr>
            <a:stCxn id="7" idx="2"/>
          </p:cNvCxnSpPr>
          <p:nvPr/>
        </p:nvCxnSpPr>
        <p:spPr>
          <a:xfrm>
            <a:off x="3488307" y="2387455"/>
            <a:ext cx="7121" cy="11510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146612-B7C1-44C8-9405-353957C4EB9B}"/>
              </a:ext>
            </a:extLst>
          </p:cNvPr>
          <p:cNvSpPr txBox="1"/>
          <p:nvPr/>
        </p:nvSpPr>
        <p:spPr>
          <a:xfrm>
            <a:off x="5472295" y="1770037"/>
            <a:ext cx="376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Congruent mean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007A79-AB56-4253-BEA0-F7A811CB9F5B}"/>
              </a:ext>
            </a:extLst>
          </p:cNvPr>
          <p:cNvSpPr txBox="1"/>
          <p:nvPr/>
        </p:nvSpPr>
        <p:spPr>
          <a:xfrm>
            <a:off x="3603832" y="1770037"/>
            <a:ext cx="376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-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5360060-C37E-4576-80BE-7054FE078D04}"/>
              </a:ext>
            </a:extLst>
          </p:cNvPr>
          <p:cNvSpPr/>
          <p:nvPr/>
        </p:nvSpPr>
        <p:spPr>
          <a:xfrm>
            <a:off x="5561190" y="2387455"/>
            <a:ext cx="3767014" cy="1151025"/>
          </a:xfrm>
          <a:custGeom>
            <a:avLst/>
            <a:gdLst>
              <a:gd name="connsiteX0" fmla="*/ 0 w 7995332"/>
              <a:gd name="connsiteY0" fmla="*/ 3423332 h 3423332"/>
              <a:gd name="connsiteX1" fmla="*/ 2546717 w 7995332"/>
              <a:gd name="connsiteY1" fmla="*/ 2508932 h 3423332"/>
              <a:gd name="connsiteX2" fmla="*/ 3982552 w 7995332"/>
              <a:gd name="connsiteY2" fmla="*/ 0 h 3423332"/>
              <a:gd name="connsiteX3" fmla="*/ 5441057 w 7995332"/>
              <a:gd name="connsiteY3" fmla="*/ 2516489 h 3423332"/>
              <a:gd name="connsiteX4" fmla="*/ 7995332 w 7995332"/>
              <a:gd name="connsiteY4" fmla="*/ 3423332 h 34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5332" h="3423332">
                <a:moveTo>
                  <a:pt x="0" y="3423332"/>
                </a:moveTo>
                <a:cubicBezTo>
                  <a:pt x="941479" y="3251409"/>
                  <a:pt x="1882958" y="3079487"/>
                  <a:pt x="2546717" y="2508932"/>
                </a:cubicBezTo>
                <a:cubicBezTo>
                  <a:pt x="3210476" y="1938377"/>
                  <a:pt x="3500162" y="-1260"/>
                  <a:pt x="3982552" y="0"/>
                </a:cubicBezTo>
                <a:cubicBezTo>
                  <a:pt x="4464942" y="1260"/>
                  <a:pt x="4772260" y="1945934"/>
                  <a:pt x="5441057" y="2516489"/>
                </a:cubicBezTo>
                <a:cubicBezTo>
                  <a:pt x="6109854" y="3087044"/>
                  <a:pt x="7052593" y="3255188"/>
                  <a:pt x="7995332" y="3423332"/>
                </a:cubicBezTo>
              </a:path>
            </a:pathLst>
          </a:cu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560B9E-B0B2-4C33-A0C3-884EA8AADC2C}"/>
              </a:ext>
            </a:extLst>
          </p:cNvPr>
          <p:cNvCxnSpPr>
            <a:stCxn id="18" idx="2"/>
          </p:cNvCxnSpPr>
          <p:nvPr/>
        </p:nvCxnSpPr>
        <p:spPr>
          <a:xfrm>
            <a:off x="7437576" y="2387455"/>
            <a:ext cx="7121" cy="11510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thletic woman thumbs up smiling">
            <a:extLst>
              <a:ext uri="{FF2B5EF4-FFF2-40B4-BE49-F238E27FC236}">
                <a16:creationId xmlns:a16="http://schemas.microsoft.com/office/drawing/2014/main" id="{40B50FF5-9975-4A75-B720-D945E6698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34" y="3632678"/>
            <a:ext cx="795345" cy="2153802"/>
          </a:xfrm>
          <a:prstGeom prst="rect">
            <a:avLst/>
          </a:prstGeom>
        </p:spPr>
      </p:pic>
      <p:pic>
        <p:nvPicPr>
          <p:cNvPr id="15" name="Picture 14" descr="Athletic woman thumbs up smiling">
            <a:extLst>
              <a:ext uri="{FF2B5EF4-FFF2-40B4-BE49-F238E27FC236}">
                <a16:creationId xmlns:a16="http://schemas.microsoft.com/office/drawing/2014/main" id="{90C75A94-3B39-4B83-9243-26A3EA9C9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024" y="3625612"/>
            <a:ext cx="795345" cy="21538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3B5A00-7E87-45D5-9997-34CC1D4C7A75}"/>
              </a:ext>
            </a:extLst>
          </p:cNvPr>
          <p:cNvSpPr txBox="1"/>
          <p:nvPr/>
        </p:nvSpPr>
        <p:spPr>
          <a:xfrm>
            <a:off x="3076142" y="587940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08BB9A-15D4-4955-8568-457D1D28C491}"/>
              </a:ext>
            </a:extLst>
          </p:cNvPr>
          <p:cNvSpPr txBox="1"/>
          <p:nvPr/>
        </p:nvSpPr>
        <p:spPr>
          <a:xfrm>
            <a:off x="6965927" y="587940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6C5CF-4C3C-47FE-9485-7481E9437C66}"/>
              </a:ext>
            </a:extLst>
          </p:cNvPr>
          <p:cNvSpPr txBox="1"/>
          <p:nvPr/>
        </p:nvSpPr>
        <p:spPr>
          <a:xfrm>
            <a:off x="5095982" y="5779414"/>
            <a:ext cx="51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4F6671-85FA-4F27-A2E0-FD687A5DCD90}"/>
              </a:ext>
            </a:extLst>
          </p:cNvPr>
          <p:cNvSpPr txBox="1"/>
          <p:nvPr/>
        </p:nvSpPr>
        <p:spPr>
          <a:xfrm>
            <a:off x="8106309" y="5779414"/>
            <a:ext cx="636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=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B31077-07BE-4D00-ADC1-C5E6EA847790}"/>
              </a:ext>
            </a:extLst>
          </p:cNvPr>
          <p:cNvSpPr txBox="1"/>
          <p:nvPr/>
        </p:nvSpPr>
        <p:spPr>
          <a:xfrm>
            <a:off x="9172363" y="587940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200ms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CF794F7-DFD8-4C57-9BFC-485E262FE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8"/>
            <a:ext cx="7010399" cy="2361568"/>
          </a:xfrm>
        </p:spPr>
        <p:txBody>
          <a:bodyPr>
            <a:normAutofit/>
          </a:bodyPr>
          <a:lstStyle/>
          <a:p>
            <a:r>
              <a:rPr lang="en-US" dirty="0"/>
              <a:t>Baseline processing speed is ignored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1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3" grpId="0"/>
      <p:bldP spid="14" grpId="0"/>
      <p:bldP spid="18" grpId="0" animBg="1"/>
      <p:bldP spid="21" grpId="0"/>
      <p:bldP spid="22" grpId="0"/>
      <p:bldP spid="23" grpId="0"/>
      <p:bldP spid="24" grpId="0"/>
      <p:bldP spid="26" grpId="0"/>
      <p:bldP spid="30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Difference Scores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34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FD846E7-235D-4928-841B-F0122DF043AE}"/>
              </a:ext>
            </a:extLst>
          </p:cNvPr>
          <p:cNvSpPr/>
          <p:nvPr/>
        </p:nvSpPr>
        <p:spPr>
          <a:xfrm>
            <a:off x="1611921" y="2387455"/>
            <a:ext cx="3767014" cy="1151025"/>
          </a:xfrm>
          <a:custGeom>
            <a:avLst/>
            <a:gdLst>
              <a:gd name="connsiteX0" fmla="*/ 0 w 7995332"/>
              <a:gd name="connsiteY0" fmla="*/ 3423332 h 3423332"/>
              <a:gd name="connsiteX1" fmla="*/ 2546717 w 7995332"/>
              <a:gd name="connsiteY1" fmla="*/ 2508932 h 3423332"/>
              <a:gd name="connsiteX2" fmla="*/ 3982552 w 7995332"/>
              <a:gd name="connsiteY2" fmla="*/ 0 h 3423332"/>
              <a:gd name="connsiteX3" fmla="*/ 5441057 w 7995332"/>
              <a:gd name="connsiteY3" fmla="*/ 2516489 h 3423332"/>
              <a:gd name="connsiteX4" fmla="*/ 7995332 w 7995332"/>
              <a:gd name="connsiteY4" fmla="*/ 3423332 h 34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5332" h="3423332">
                <a:moveTo>
                  <a:pt x="0" y="3423332"/>
                </a:moveTo>
                <a:cubicBezTo>
                  <a:pt x="941479" y="3251409"/>
                  <a:pt x="1882958" y="3079487"/>
                  <a:pt x="2546717" y="2508932"/>
                </a:cubicBezTo>
                <a:cubicBezTo>
                  <a:pt x="3210476" y="1938377"/>
                  <a:pt x="3500162" y="-1260"/>
                  <a:pt x="3982552" y="0"/>
                </a:cubicBezTo>
                <a:cubicBezTo>
                  <a:pt x="4464942" y="1260"/>
                  <a:pt x="4772260" y="1945934"/>
                  <a:pt x="5441057" y="2516489"/>
                </a:cubicBezTo>
                <a:cubicBezTo>
                  <a:pt x="6109854" y="3087044"/>
                  <a:pt x="7052593" y="3255188"/>
                  <a:pt x="7995332" y="3423332"/>
                </a:cubicBezTo>
              </a:path>
            </a:pathLst>
          </a:cu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09AAD5-520B-48F7-92E2-E59E951A8E55}"/>
              </a:ext>
            </a:extLst>
          </p:cNvPr>
          <p:cNvSpPr txBox="1"/>
          <p:nvPr/>
        </p:nvSpPr>
        <p:spPr>
          <a:xfrm>
            <a:off x="1611921" y="1770037"/>
            <a:ext cx="376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Incongruent mean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C3D720-2B6E-4F40-AEC7-F254013C4A3A}"/>
              </a:ext>
            </a:extLst>
          </p:cNvPr>
          <p:cNvCxnSpPr>
            <a:stCxn id="7" idx="2"/>
          </p:cNvCxnSpPr>
          <p:nvPr/>
        </p:nvCxnSpPr>
        <p:spPr>
          <a:xfrm>
            <a:off x="3488307" y="2387455"/>
            <a:ext cx="7121" cy="11510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146612-B7C1-44C8-9405-353957C4EB9B}"/>
              </a:ext>
            </a:extLst>
          </p:cNvPr>
          <p:cNvSpPr txBox="1"/>
          <p:nvPr/>
        </p:nvSpPr>
        <p:spPr>
          <a:xfrm>
            <a:off x="5472295" y="1770037"/>
            <a:ext cx="376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Congruent mean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007A79-AB56-4253-BEA0-F7A811CB9F5B}"/>
              </a:ext>
            </a:extLst>
          </p:cNvPr>
          <p:cNvSpPr txBox="1"/>
          <p:nvPr/>
        </p:nvSpPr>
        <p:spPr>
          <a:xfrm>
            <a:off x="3603832" y="1770037"/>
            <a:ext cx="376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-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5360060-C37E-4576-80BE-7054FE078D04}"/>
              </a:ext>
            </a:extLst>
          </p:cNvPr>
          <p:cNvSpPr/>
          <p:nvPr/>
        </p:nvSpPr>
        <p:spPr>
          <a:xfrm>
            <a:off x="5561190" y="2387455"/>
            <a:ext cx="3767014" cy="1151025"/>
          </a:xfrm>
          <a:custGeom>
            <a:avLst/>
            <a:gdLst>
              <a:gd name="connsiteX0" fmla="*/ 0 w 7995332"/>
              <a:gd name="connsiteY0" fmla="*/ 3423332 h 3423332"/>
              <a:gd name="connsiteX1" fmla="*/ 2546717 w 7995332"/>
              <a:gd name="connsiteY1" fmla="*/ 2508932 h 3423332"/>
              <a:gd name="connsiteX2" fmla="*/ 3982552 w 7995332"/>
              <a:gd name="connsiteY2" fmla="*/ 0 h 3423332"/>
              <a:gd name="connsiteX3" fmla="*/ 5441057 w 7995332"/>
              <a:gd name="connsiteY3" fmla="*/ 2516489 h 3423332"/>
              <a:gd name="connsiteX4" fmla="*/ 7995332 w 7995332"/>
              <a:gd name="connsiteY4" fmla="*/ 3423332 h 34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5332" h="3423332">
                <a:moveTo>
                  <a:pt x="0" y="3423332"/>
                </a:moveTo>
                <a:cubicBezTo>
                  <a:pt x="941479" y="3251409"/>
                  <a:pt x="1882958" y="3079487"/>
                  <a:pt x="2546717" y="2508932"/>
                </a:cubicBezTo>
                <a:cubicBezTo>
                  <a:pt x="3210476" y="1938377"/>
                  <a:pt x="3500162" y="-1260"/>
                  <a:pt x="3982552" y="0"/>
                </a:cubicBezTo>
                <a:cubicBezTo>
                  <a:pt x="4464942" y="1260"/>
                  <a:pt x="4772260" y="1945934"/>
                  <a:pt x="5441057" y="2516489"/>
                </a:cubicBezTo>
                <a:cubicBezTo>
                  <a:pt x="6109854" y="3087044"/>
                  <a:pt x="7052593" y="3255188"/>
                  <a:pt x="7995332" y="3423332"/>
                </a:cubicBezTo>
              </a:path>
            </a:pathLst>
          </a:cu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560B9E-B0B2-4C33-A0C3-884EA8AADC2C}"/>
              </a:ext>
            </a:extLst>
          </p:cNvPr>
          <p:cNvCxnSpPr>
            <a:stCxn id="18" idx="2"/>
          </p:cNvCxnSpPr>
          <p:nvPr/>
        </p:nvCxnSpPr>
        <p:spPr>
          <a:xfrm>
            <a:off x="7437576" y="2387455"/>
            <a:ext cx="7121" cy="11510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thletic woman thumbs up smiling">
            <a:extLst>
              <a:ext uri="{FF2B5EF4-FFF2-40B4-BE49-F238E27FC236}">
                <a16:creationId xmlns:a16="http://schemas.microsoft.com/office/drawing/2014/main" id="{40B50FF5-9975-4A75-B720-D945E6698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87" y="3786790"/>
            <a:ext cx="299443" cy="8108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3B5A00-7E87-45D5-9997-34CC1D4C7A75}"/>
              </a:ext>
            </a:extLst>
          </p:cNvPr>
          <p:cNvSpPr txBox="1"/>
          <p:nvPr/>
        </p:nvSpPr>
        <p:spPr>
          <a:xfrm>
            <a:off x="3009361" y="5879401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1150ms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08BB9A-15D4-4955-8568-457D1D28C491}"/>
              </a:ext>
            </a:extLst>
          </p:cNvPr>
          <p:cNvSpPr txBox="1"/>
          <p:nvPr/>
        </p:nvSpPr>
        <p:spPr>
          <a:xfrm>
            <a:off x="7027571" y="587940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950ms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6C5CF-4C3C-47FE-9485-7481E9437C66}"/>
              </a:ext>
            </a:extLst>
          </p:cNvPr>
          <p:cNvSpPr txBox="1"/>
          <p:nvPr/>
        </p:nvSpPr>
        <p:spPr>
          <a:xfrm>
            <a:off x="5095982" y="5779414"/>
            <a:ext cx="51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4F6671-85FA-4F27-A2E0-FD687A5DCD90}"/>
              </a:ext>
            </a:extLst>
          </p:cNvPr>
          <p:cNvSpPr txBox="1"/>
          <p:nvPr/>
        </p:nvSpPr>
        <p:spPr>
          <a:xfrm>
            <a:off x="8106309" y="5779414"/>
            <a:ext cx="636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=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B31077-07BE-4D00-ADC1-C5E6EA847790}"/>
              </a:ext>
            </a:extLst>
          </p:cNvPr>
          <p:cNvSpPr txBox="1"/>
          <p:nvPr/>
        </p:nvSpPr>
        <p:spPr>
          <a:xfrm>
            <a:off x="526660" y="400757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200ms</a:t>
            </a:r>
          </a:p>
        </p:txBody>
      </p:sp>
      <p:pic>
        <p:nvPicPr>
          <p:cNvPr id="3" name="Picture 2" descr="Businessman counting two">
            <a:extLst>
              <a:ext uri="{FF2B5EF4-FFF2-40B4-BE49-F238E27FC236}">
                <a16:creationId xmlns:a16="http://schemas.microsoft.com/office/drawing/2014/main" id="{74433535-F532-474D-AB23-802BE719A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94" y="3738995"/>
            <a:ext cx="833377" cy="19612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0712E3-C679-4FE0-9814-604AE960C441}"/>
              </a:ext>
            </a:extLst>
          </p:cNvPr>
          <p:cNvSpPr txBox="1"/>
          <p:nvPr/>
        </p:nvSpPr>
        <p:spPr>
          <a:xfrm>
            <a:off x="9172363" y="587940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200ms</a:t>
            </a:r>
          </a:p>
        </p:txBody>
      </p:sp>
      <p:pic>
        <p:nvPicPr>
          <p:cNvPr id="25" name="Picture 24" descr="Businessman counting two">
            <a:extLst>
              <a:ext uri="{FF2B5EF4-FFF2-40B4-BE49-F238E27FC236}">
                <a16:creationId xmlns:a16="http://schemas.microsoft.com/office/drawing/2014/main" id="{F6EA615D-997F-4667-84C8-DED34561B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927" y="3738995"/>
            <a:ext cx="833377" cy="19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26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Difference Scores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35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FD846E7-235D-4928-841B-F0122DF043AE}"/>
              </a:ext>
            </a:extLst>
          </p:cNvPr>
          <p:cNvSpPr/>
          <p:nvPr/>
        </p:nvSpPr>
        <p:spPr>
          <a:xfrm>
            <a:off x="1611921" y="2387455"/>
            <a:ext cx="3767014" cy="1151025"/>
          </a:xfrm>
          <a:custGeom>
            <a:avLst/>
            <a:gdLst>
              <a:gd name="connsiteX0" fmla="*/ 0 w 7995332"/>
              <a:gd name="connsiteY0" fmla="*/ 3423332 h 3423332"/>
              <a:gd name="connsiteX1" fmla="*/ 2546717 w 7995332"/>
              <a:gd name="connsiteY1" fmla="*/ 2508932 h 3423332"/>
              <a:gd name="connsiteX2" fmla="*/ 3982552 w 7995332"/>
              <a:gd name="connsiteY2" fmla="*/ 0 h 3423332"/>
              <a:gd name="connsiteX3" fmla="*/ 5441057 w 7995332"/>
              <a:gd name="connsiteY3" fmla="*/ 2516489 h 3423332"/>
              <a:gd name="connsiteX4" fmla="*/ 7995332 w 7995332"/>
              <a:gd name="connsiteY4" fmla="*/ 3423332 h 34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5332" h="3423332">
                <a:moveTo>
                  <a:pt x="0" y="3423332"/>
                </a:moveTo>
                <a:cubicBezTo>
                  <a:pt x="941479" y="3251409"/>
                  <a:pt x="1882958" y="3079487"/>
                  <a:pt x="2546717" y="2508932"/>
                </a:cubicBezTo>
                <a:cubicBezTo>
                  <a:pt x="3210476" y="1938377"/>
                  <a:pt x="3500162" y="-1260"/>
                  <a:pt x="3982552" y="0"/>
                </a:cubicBezTo>
                <a:cubicBezTo>
                  <a:pt x="4464942" y="1260"/>
                  <a:pt x="4772260" y="1945934"/>
                  <a:pt x="5441057" y="2516489"/>
                </a:cubicBezTo>
                <a:cubicBezTo>
                  <a:pt x="6109854" y="3087044"/>
                  <a:pt x="7052593" y="3255188"/>
                  <a:pt x="7995332" y="3423332"/>
                </a:cubicBezTo>
              </a:path>
            </a:pathLst>
          </a:cu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09AAD5-520B-48F7-92E2-E59E951A8E55}"/>
              </a:ext>
            </a:extLst>
          </p:cNvPr>
          <p:cNvSpPr txBox="1"/>
          <p:nvPr/>
        </p:nvSpPr>
        <p:spPr>
          <a:xfrm>
            <a:off x="1611921" y="1770037"/>
            <a:ext cx="376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Incongruent mean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C3D720-2B6E-4F40-AEC7-F254013C4A3A}"/>
              </a:ext>
            </a:extLst>
          </p:cNvPr>
          <p:cNvCxnSpPr>
            <a:stCxn id="7" idx="2"/>
          </p:cNvCxnSpPr>
          <p:nvPr/>
        </p:nvCxnSpPr>
        <p:spPr>
          <a:xfrm>
            <a:off x="3488307" y="2387455"/>
            <a:ext cx="7121" cy="11510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146612-B7C1-44C8-9405-353957C4EB9B}"/>
              </a:ext>
            </a:extLst>
          </p:cNvPr>
          <p:cNvSpPr txBox="1"/>
          <p:nvPr/>
        </p:nvSpPr>
        <p:spPr>
          <a:xfrm>
            <a:off x="5472295" y="1770037"/>
            <a:ext cx="376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Congruent mean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007A79-AB56-4253-BEA0-F7A811CB9F5B}"/>
              </a:ext>
            </a:extLst>
          </p:cNvPr>
          <p:cNvSpPr txBox="1"/>
          <p:nvPr/>
        </p:nvSpPr>
        <p:spPr>
          <a:xfrm>
            <a:off x="3603832" y="1770037"/>
            <a:ext cx="376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-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5360060-C37E-4576-80BE-7054FE078D04}"/>
              </a:ext>
            </a:extLst>
          </p:cNvPr>
          <p:cNvSpPr/>
          <p:nvPr/>
        </p:nvSpPr>
        <p:spPr>
          <a:xfrm>
            <a:off x="5561190" y="2387455"/>
            <a:ext cx="3767014" cy="1151025"/>
          </a:xfrm>
          <a:custGeom>
            <a:avLst/>
            <a:gdLst>
              <a:gd name="connsiteX0" fmla="*/ 0 w 7995332"/>
              <a:gd name="connsiteY0" fmla="*/ 3423332 h 3423332"/>
              <a:gd name="connsiteX1" fmla="*/ 2546717 w 7995332"/>
              <a:gd name="connsiteY1" fmla="*/ 2508932 h 3423332"/>
              <a:gd name="connsiteX2" fmla="*/ 3982552 w 7995332"/>
              <a:gd name="connsiteY2" fmla="*/ 0 h 3423332"/>
              <a:gd name="connsiteX3" fmla="*/ 5441057 w 7995332"/>
              <a:gd name="connsiteY3" fmla="*/ 2516489 h 3423332"/>
              <a:gd name="connsiteX4" fmla="*/ 7995332 w 7995332"/>
              <a:gd name="connsiteY4" fmla="*/ 3423332 h 34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5332" h="3423332">
                <a:moveTo>
                  <a:pt x="0" y="3423332"/>
                </a:moveTo>
                <a:cubicBezTo>
                  <a:pt x="941479" y="3251409"/>
                  <a:pt x="1882958" y="3079487"/>
                  <a:pt x="2546717" y="2508932"/>
                </a:cubicBezTo>
                <a:cubicBezTo>
                  <a:pt x="3210476" y="1938377"/>
                  <a:pt x="3500162" y="-1260"/>
                  <a:pt x="3982552" y="0"/>
                </a:cubicBezTo>
                <a:cubicBezTo>
                  <a:pt x="4464942" y="1260"/>
                  <a:pt x="4772260" y="1945934"/>
                  <a:pt x="5441057" y="2516489"/>
                </a:cubicBezTo>
                <a:cubicBezTo>
                  <a:pt x="6109854" y="3087044"/>
                  <a:pt x="7052593" y="3255188"/>
                  <a:pt x="7995332" y="3423332"/>
                </a:cubicBezTo>
              </a:path>
            </a:pathLst>
          </a:cu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560B9E-B0B2-4C33-A0C3-884EA8AADC2C}"/>
              </a:ext>
            </a:extLst>
          </p:cNvPr>
          <p:cNvCxnSpPr>
            <a:stCxn id="18" idx="2"/>
          </p:cNvCxnSpPr>
          <p:nvPr/>
        </p:nvCxnSpPr>
        <p:spPr>
          <a:xfrm>
            <a:off x="7437576" y="2387455"/>
            <a:ext cx="7121" cy="11510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thletic woman thumbs up smiling">
            <a:extLst>
              <a:ext uri="{FF2B5EF4-FFF2-40B4-BE49-F238E27FC236}">
                <a16:creationId xmlns:a16="http://schemas.microsoft.com/office/drawing/2014/main" id="{40B50FF5-9975-4A75-B720-D945E6698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87" y="3786790"/>
            <a:ext cx="299443" cy="81089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B31077-07BE-4D00-ADC1-C5E6EA847790}"/>
              </a:ext>
            </a:extLst>
          </p:cNvPr>
          <p:cNvSpPr txBox="1"/>
          <p:nvPr/>
        </p:nvSpPr>
        <p:spPr>
          <a:xfrm>
            <a:off x="613990" y="400757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200ms</a:t>
            </a:r>
          </a:p>
        </p:txBody>
      </p:sp>
      <p:pic>
        <p:nvPicPr>
          <p:cNvPr id="3" name="Picture 2" descr="Businessman counting two">
            <a:extLst>
              <a:ext uri="{FF2B5EF4-FFF2-40B4-BE49-F238E27FC236}">
                <a16:creationId xmlns:a16="http://schemas.microsoft.com/office/drawing/2014/main" id="{74433535-F532-474D-AB23-802BE719A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" y="4877470"/>
            <a:ext cx="425749" cy="100193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7A63A2-3435-4B4F-8E54-B8C0AA1199F0}"/>
              </a:ext>
            </a:extLst>
          </p:cNvPr>
          <p:cNvSpPr txBox="1"/>
          <p:nvPr/>
        </p:nvSpPr>
        <p:spPr>
          <a:xfrm>
            <a:off x="613990" y="5127454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43619B-1356-4826-A858-1F88974A3EF6}"/>
              </a:ext>
            </a:extLst>
          </p:cNvPr>
          <p:cNvSpPr txBox="1"/>
          <p:nvPr/>
        </p:nvSpPr>
        <p:spPr>
          <a:xfrm>
            <a:off x="700408" y="4457992"/>
            <a:ext cx="636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82807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Difference Scores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36</a:t>
            </a:fld>
            <a:endParaRPr lang="en-US"/>
          </a:p>
        </p:txBody>
      </p:sp>
      <p:pic>
        <p:nvPicPr>
          <p:cNvPr id="10" name="Picture 9" descr="Athletic woman thumbs up smiling">
            <a:extLst>
              <a:ext uri="{FF2B5EF4-FFF2-40B4-BE49-F238E27FC236}">
                <a16:creationId xmlns:a16="http://schemas.microsoft.com/office/drawing/2014/main" id="{40B50FF5-9975-4A75-B720-D945E6698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730" y="2003557"/>
            <a:ext cx="1246257" cy="33748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B31077-07BE-4D00-ADC1-C5E6EA847790}"/>
              </a:ext>
            </a:extLst>
          </p:cNvPr>
          <p:cNvSpPr txBox="1"/>
          <p:nvPr/>
        </p:nvSpPr>
        <p:spPr>
          <a:xfrm>
            <a:off x="2658547" y="558979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200ms</a:t>
            </a:r>
          </a:p>
        </p:txBody>
      </p:sp>
      <p:pic>
        <p:nvPicPr>
          <p:cNvPr id="3" name="Picture 2" descr="Businessman counting two">
            <a:extLst>
              <a:ext uri="{FF2B5EF4-FFF2-40B4-BE49-F238E27FC236}">
                <a16:creationId xmlns:a16="http://schemas.microsoft.com/office/drawing/2014/main" id="{74433535-F532-474D-AB23-802BE719A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300" y="2024736"/>
            <a:ext cx="1475373" cy="34720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7A63A2-3435-4B4F-8E54-B8C0AA1199F0}"/>
              </a:ext>
            </a:extLst>
          </p:cNvPr>
          <p:cNvSpPr txBox="1"/>
          <p:nvPr/>
        </p:nvSpPr>
        <p:spPr>
          <a:xfrm>
            <a:off x="8205681" y="5666847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43619B-1356-4826-A858-1F88974A3EF6}"/>
              </a:ext>
            </a:extLst>
          </p:cNvPr>
          <p:cNvSpPr txBox="1"/>
          <p:nvPr/>
        </p:nvSpPr>
        <p:spPr>
          <a:xfrm>
            <a:off x="5459001" y="3429000"/>
            <a:ext cx="636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70069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8"/>
            <a:ext cx="8326350" cy="645783"/>
          </a:xfrm>
        </p:spPr>
        <p:txBody>
          <a:bodyPr>
            <a:normAutofit/>
          </a:bodyPr>
          <a:lstStyle/>
          <a:p>
            <a:r>
              <a:rPr lang="en-US" dirty="0"/>
              <a:t>Variability in standard deviation per trial-type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Difference Scores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37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FD846E7-235D-4928-841B-F0122DF043AE}"/>
              </a:ext>
            </a:extLst>
          </p:cNvPr>
          <p:cNvSpPr/>
          <p:nvPr/>
        </p:nvSpPr>
        <p:spPr>
          <a:xfrm>
            <a:off x="1611921" y="3604940"/>
            <a:ext cx="3767014" cy="1151025"/>
          </a:xfrm>
          <a:custGeom>
            <a:avLst/>
            <a:gdLst>
              <a:gd name="connsiteX0" fmla="*/ 0 w 7995332"/>
              <a:gd name="connsiteY0" fmla="*/ 3423332 h 3423332"/>
              <a:gd name="connsiteX1" fmla="*/ 2546717 w 7995332"/>
              <a:gd name="connsiteY1" fmla="*/ 2508932 h 3423332"/>
              <a:gd name="connsiteX2" fmla="*/ 3982552 w 7995332"/>
              <a:gd name="connsiteY2" fmla="*/ 0 h 3423332"/>
              <a:gd name="connsiteX3" fmla="*/ 5441057 w 7995332"/>
              <a:gd name="connsiteY3" fmla="*/ 2516489 h 3423332"/>
              <a:gd name="connsiteX4" fmla="*/ 7995332 w 7995332"/>
              <a:gd name="connsiteY4" fmla="*/ 3423332 h 34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5332" h="3423332">
                <a:moveTo>
                  <a:pt x="0" y="3423332"/>
                </a:moveTo>
                <a:cubicBezTo>
                  <a:pt x="941479" y="3251409"/>
                  <a:pt x="1882958" y="3079487"/>
                  <a:pt x="2546717" y="2508932"/>
                </a:cubicBezTo>
                <a:cubicBezTo>
                  <a:pt x="3210476" y="1938377"/>
                  <a:pt x="3500162" y="-1260"/>
                  <a:pt x="3982552" y="0"/>
                </a:cubicBezTo>
                <a:cubicBezTo>
                  <a:pt x="4464942" y="1260"/>
                  <a:pt x="4772260" y="1945934"/>
                  <a:pt x="5441057" y="2516489"/>
                </a:cubicBezTo>
                <a:cubicBezTo>
                  <a:pt x="6109854" y="3087044"/>
                  <a:pt x="7052593" y="3255188"/>
                  <a:pt x="7995332" y="3423332"/>
                </a:cubicBezTo>
              </a:path>
            </a:pathLst>
          </a:cu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09AAD5-520B-48F7-92E2-E59E951A8E55}"/>
              </a:ext>
            </a:extLst>
          </p:cNvPr>
          <p:cNvSpPr txBox="1"/>
          <p:nvPr/>
        </p:nvSpPr>
        <p:spPr>
          <a:xfrm>
            <a:off x="1611921" y="2987522"/>
            <a:ext cx="376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Incongruent mean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C3D720-2B6E-4F40-AEC7-F254013C4A3A}"/>
              </a:ext>
            </a:extLst>
          </p:cNvPr>
          <p:cNvCxnSpPr>
            <a:stCxn id="7" idx="2"/>
          </p:cNvCxnSpPr>
          <p:nvPr/>
        </p:nvCxnSpPr>
        <p:spPr>
          <a:xfrm>
            <a:off x="3488307" y="3604940"/>
            <a:ext cx="7121" cy="11510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146612-B7C1-44C8-9405-353957C4EB9B}"/>
              </a:ext>
            </a:extLst>
          </p:cNvPr>
          <p:cNvSpPr txBox="1"/>
          <p:nvPr/>
        </p:nvSpPr>
        <p:spPr>
          <a:xfrm>
            <a:off x="6813065" y="2987522"/>
            <a:ext cx="376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Congruent mean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007A79-AB56-4253-BEA0-F7A811CB9F5B}"/>
              </a:ext>
            </a:extLst>
          </p:cNvPr>
          <p:cNvSpPr txBox="1"/>
          <p:nvPr/>
        </p:nvSpPr>
        <p:spPr>
          <a:xfrm>
            <a:off x="4081583" y="2987522"/>
            <a:ext cx="376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-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5360060-C37E-4576-80BE-7054FE078D04}"/>
              </a:ext>
            </a:extLst>
          </p:cNvPr>
          <p:cNvSpPr/>
          <p:nvPr/>
        </p:nvSpPr>
        <p:spPr>
          <a:xfrm>
            <a:off x="8021843" y="3671722"/>
            <a:ext cx="1430382" cy="1151025"/>
          </a:xfrm>
          <a:custGeom>
            <a:avLst/>
            <a:gdLst>
              <a:gd name="connsiteX0" fmla="*/ 0 w 7995332"/>
              <a:gd name="connsiteY0" fmla="*/ 3423332 h 3423332"/>
              <a:gd name="connsiteX1" fmla="*/ 2546717 w 7995332"/>
              <a:gd name="connsiteY1" fmla="*/ 2508932 h 3423332"/>
              <a:gd name="connsiteX2" fmla="*/ 3982552 w 7995332"/>
              <a:gd name="connsiteY2" fmla="*/ 0 h 3423332"/>
              <a:gd name="connsiteX3" fmla="*/ 5441057 w 7995332"/>
              <a:gd name="connsiteY3" fmla="*/ 2516489 h 3423332"/>
              <a:gd name="connsiteX4" fmla="*/ 7995332 w 7995332"/>
              <a:gd name="connsiteY4" fmla="*/ 3423332 h 34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5332" h="3423332">
                <a:moveTo>
                  <a:pt x="0" y="3423332"/>
                </a:moveTo>
                <a:cubicBezTo>
                  <a:pt x="941479" y="3251409"/>
                  <a:pt x="1882958" y="3079487"/>
                  <a:pt x="2546717" y="2508932"/>
                </a:cubicBezTo>
                <a:cubicBezTo>
                  <a:pt x="3210476" y="1938377"/>
                  <a:pt x="3500162" y="-1260"/>
                  <a:pt x="3982552" y="0"/>
                </a:cubicBezTo>
                <a:cubicBezTo>
                  <a:pt x="4464942" y="1260"/>
                  <a:pt x="4772260" y="1945934"/>
                  <a:pt x="5441057" y="2516489"/>
                </a:cubicBezTo>
                <a:cubicBezTo>
                  <a:pt x="6109854" y="3087044"/>
                  <a:pt x="7052593" y="3255188"/>
                  <a:pt x="7995332" y="3423332"/>
                </a:cubicBezTo>
              </a:path>
            </a:pathLst>
          </a:cu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560B9E-B0B2-4C33-A0C3-884EA8AADC2C}"/>
              </a:ext>
            </a:extLst>
          </p:cNvPr>
          <p:cNvCxnSpPr>
            <a:cxnSpLocks/>
          </p:cNvCxnSpPr>
          <p:nvPr/>
        </p:nvCxnSpPr>
        <p:spPr>
          <a:xfrm>
            <a:off x="8737034" y="3671339"/>
            <a:ext cx="7121" cy="11510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0D54CCB-B3D1-4DB9-AF88-72829CEA9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2" y="5018292"/>
            <a:ext cx="5746407" cy="183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8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38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FD846E7-235D-4928-841B-F0122DF043AE}"/>
              </a:ext>
            </a:extLst>
          </p:cNvPr>
          <p:cNvSpPr/>
          <p:nvPr/>
        </p:nvSpPr>
        <p:spPr>
          <a:xfrm>
            <a:off x="1916721" y="1403313"/>
            <a:ext cx="8494775" cy="4868531"/>
          </a:xfrm>
          <a:custGeom>
            <a:avLst/>
            <a:gdLst>
              <a:gd name="connsiteX0" fmla="*/ 0 w 7995332"/>
              <a:gd name="connsiteY0" fmla="*/ 3423332 h 3423332"/>
              <a:gd name="connsiteX1" fmla="*/ 2546717 w 7995332"/>
              <a:gd name="connsiteY1" fmla="*/ 2508932 h 3423332"/>
              <a:gd name="connsiteX2" fmla="*/ 3982552 w 7995332"/>
              <a:gd name="connsiteY2" fmla="*/ 0 h 3423332"/>
              <a:gd name="connsiteX3" fmla="*/ 5441057 w 7995332"/>
              <a:gd name="connsiteY3" fmla="*/ 2516489 h 3423332"/>
              <a:gd name="connsiteX4" fmla="*/ 7995332 w 7995332"/>
              <a:gd name="connsiteY4" fmla="*/ 3423332 h 34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5332" h="3423332">
                <a:moveTo>
                  <a:pt x="0" y="3423332"/>
                </a:moveTo>
                <a:cubicBezTo>
                  <a:pt x="941479" y="3251409"/>
                  <a:pt x="1882958" y="3079487"/>
                  <a:pt x="2546717" y="2508932"/>
                </a:cubicBezTo>
                <a:cubicBezTo>
                  <a:pt x="3210476" y="1938377"/>
                  <a:pt x="3500162" y="-1260"/>
                  <a:pt x="3982552" y="0"/>
                </a:cubicBezTo>
                <a:cubicBezTo>
                  <a:pt x="4464942" y="1260"/>
                  <a:pt x="4772260" y="1945934"/>
                  <a:pt x="5441057" y="2516489"/>
                </a:cubicBezTo>
                <a:cubicBezTo>
                  <a:pt x="6109854" y="3087044"/>
                  <a:pt x="7052593" y="3255188"/>
                  <a:pt x="7995332" y="3423332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09AAD5-520B-48F7-92E2-E59E951A8E55}"/>
              </a:ext>
            </a:extLst>
          </p:cNvPr>
          <p:cNvSpPr txBox="1"/>
          <p:nvPr/>
        </p:nvSpPr>
        <p:spPr>
          <a:xfrm>
            <a:off x="1400906" y="795587"/>
            <a:ext cx="9829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Standard deviation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C3D720-2B6E-4F40-AEC7-F254013C4A3A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6148050" y="4982167"/>
            <a:ext cx="154961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0F630-9AAC-44B2-9F4E-209756744289}"/>
              </a:ext>
            </a:extLst>
          </p:cNvPr>
          <p:cNvCxnSpPr>
            <a:stCxn id="7" idx="2"/>
          </p:cNvCxnSpPr>
          <p:nvPr/>
        </p:nvCxnSpPr>
        <p:spPr>
          <a:xfrm>
            <a:off x="6148050" y="1403313"/>
            <a:ext cx="18288" cy="48685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2AB528F-6B33-401C-BB28-DB299D32D205}"/>
              </a:ext>
            </a:extLst>
          </p:cNvPr>
          <p:cNvSpPr txBox="1"/>
          <p:nvPr/>
        </p:nvSpPr>
        <p:spPr>
          <a:xfrm>
            <a:off x="6711022" y="4399102"/>
            <a:ext cx="423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/>
              <a:t>δ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4686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DB79A-34F2-42C7-B1C2-35B838E18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39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Difference Scores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0052FF8-3940-4C99-9AC4-5DBBE94E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902208"/>
            <a:ext cx="10108917" cy="4534552"/>
          </a:xfrm>
        </p:spPr>
        <p:txBody>
          <a:bodyPr>
            <a:normAutofit/>
          </a:bodyPr>
          <a:lstStyle/>
          <a:p>
            <a:r>
              <a:rPr lang="en-US" dirty="0"/>
              <a:t>Traditional use of difference scores </a:t>
            </a:r>
          </a:p>
          <a:p>
            <a:pPr lvl="1"/>
            <a:r>
              <a:rPr lang="en-US" dirty="0"/>
              <a:t>Has measurement issues</a:t>
            </a:r>
          </a:p>
          <a:p>
            <a:pPr lvl="1"/>
            <a:r>
              <a:rPr lang="en-US" dirty="0"/>
              <a:t>Affects reliability</a:t>
            </a:r>
          </a:p>
          <a:p>
            <a:pPr lvl="1"/>
            <a:r>
              <a:rPr lang="en-US" dirty="0"/>
              <a:t>Should be used with care</a:t>
            </a:r>
          </a:p>
          <a:p>
            <a:r>
              <a:rPr lang="en-US" dirty="0"/>
              <a:t>Still the most common statistical “model” in psychology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1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665DFD2-6C78-436B-99C5-6CED2229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0D3EB-283B-4F64-93C2-7FC43FEBF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b="1" u="sng" dirty="0">
                <a:solidFill>
                  <a:schemeClr val="tx1"/>
                </a:solidFill>
              </a:rPr>
              <a:t>Deliberate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regulation of information processing to facilitate goal-directed behavior”</a:t>
            </a: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Focus</a:t>
            </a: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Concentration</a:t>
            </a: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Paying attention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1EE10D8-F327-4237-B268-1DF150A82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A07A85-A582-4B7B-A45F-7574D216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461E8A-5498-40DD-8FFC-AF59412A07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Cognitive Control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770AF6-C891-4828-B45B-CCF14792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999" y="3823681"/>
            <a:ext cx="4346597" cy="244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2BB9518-E0EB-4F9D-B962-57CBEEE53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358" y="19948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F7116BD-8BAD-4365-8D7A-5F611D20B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0"/>
          <a:stretch/>
        </p:blipFill>
        <p:spPr bwMode="auto">
          <a:xfrm>
            <a:off x="9662158" y="1995109"/>
            <a:ext cx="2507438" cy="184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96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235316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Spearman, 1904: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Measurement error attenuates attainable correlations: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					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					     </a:t>
            </a: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chemeClr val="tx1"/>
                </a:solidFill>
              </a:rPr>
              <a:t>					    </a:t>
            </a:r>
            <a:r>
              <a:rPr lang="en-US" sz="2000" dirty="0">
                <a:solidFill>
                  <a:schemeClr val="tx1"/>
                </a:solidFill>
              </a:rPr>
              <a:t>Source: Hedge et al., 2018 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Importance of Reliability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05495-A7D8-4FB5-93C9-C1603EB4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2F2564-AB34-4E13-9904-1E819F137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25"/>
          <a:stretch/>
        </p:blipFill>
        <p:spPr>
          <a:xfrm>
            <a:off x="1622364" y="2936172"/>
            <a:ext cx="4126364" cy="378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C4B0FA-2E2E-4199-8373-E671F9870705}"/>
                  </a:ext>
                </a:extLst>
              </p:cNvPr>
              <p:cNvSpPr txBox="1"/>
              <p:nvPr/>
            </p:nvSpPr>
            <p:spPr>
              <a:xfrm>
                <a:off x="7023229" y="4113133"/>
                <a:ext cx="2170594" cy="869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sz="260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C4B0FA-2E2E-4199-8373-E671F9870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229" y="4113133"/>
                <a:ext cx="2170594" cy="8691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73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Spearman, 1904: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Measurement error attenuates attainable correlations: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					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					     </a:t>
            </a: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chemeClr val="tx1"/>
                </a:solidFill>
              </a:rPr>
              <a:t>					    </a:t>
            </a:r>
            <a:r>
              <a:rPr lang="en-US" sz="2000" dirty="0">
                <a:solidFill>
                  <a:schemeClr val="tx1"/>
                </a:solidFill>
              </a:rPr>
              <a:t>Source: Hedge et al., 2018 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Influence of Reliability on Correlations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FD8B2-E6D8-4224-903B-EA2B8677A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2F2564-AB34-4E13-9904-1E819F137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25"/>
          <a:stretch/>
        </p:blipFill>
        <p:spPr>
          <a:xfrm>
            <a:off x="1622364" y="2936172"/>
            <a:ext cx="4126364" cy="37899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BF65B1-3153-44E7-94BC-332E3548ACEB}"/>
              </a:ext>
            </a:extLst>
          </p:cNvPr>
          <p:cNvSpPr/>
          <p:nvPr/>
        </p:nvSpPr>
        <p:spPr>
          <a:xfrm>
            <a:off x="1622364" y="3927423"/>
            <a:ext cx="228921" cy="846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B73E03-E3B1-456B-BF9E-DBF8D4F875FC}"/>
                  </a:ext>
                </a:extLst>
              </p:cNvPr>
              <p:cNvSpPr txBox="1"/>
              <p:nvPr/>
            </p:nvSpPr>
            <p:spPr>
              <a:xfrm>
                <a:off x="7023229" y="4113133"/>
                <a:ext cx="2007665" cy="869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.7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B73E03-E3B1-456B-BF9E-DBF8D4F8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229" y="4113133"/>
                <a:ext cx="2007665" cy="8691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79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Spearman, 1904: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Measurement error attenuates attainable correlations: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					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					     </a:t>
            </a: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chemeClr val="tx1"/>
                </a:solidFill>
              </a:rPr>
              <a:t>					    </a:t>
            </a:r>
            <a:r>
              <a:rPr lang="en-US" sz="2000" dirty="0">
                <a:solidFill>
                  <a:schemeClr val="tx1"/>
                </a:solidFill>
              </a:rPr>
              <a:t>Source: Hedge et al., 2018 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Influence of Reliability on Correlations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4506B7-BDF1-481B-ADBE-8FAC24BEF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2F2564-AB34-4E13-9904-1E819F137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25"/>
          <a:stretch/>
        </p:blipFill>
        <p:spPr>
          <a:xfrm>
            <a:off x="1622364" y="2936172"/>
            <a:ext cx="4126364" cy="37899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DB9094-688D-4444-B257-D038778F53AF}"/>
              </a:ext>
            </a:extLst>
          </p:cNvPr>
          <p:cNvSpPr/>
          <p:nvPr/>
        </p:nvSpPr>
        <p:spPr>
          <a:xfrm>
            <a:off x="2366877" y="4209263"/>
            <a:ext cx="2115182" cy="2871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FB26B0-2750-447E-ADC3-6AAC1AD19079}"/>
                  </a:ext>
                </a:extLst>
              </p:cNvPr>
              <p:cNvSpPr txBox="1"/>
              <p:nvPr/>
            </p:nvSpPr>
            <p:spPr>
              <a:xfrm>
                <a:off x="7023229" y="4113133"/>
                <a:ext cx="2288512" cy="869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.7</m:t>
                      </m:r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  <m:t>.6</m:t>
                                  </m:r>
                                </m:e>
                              </m:d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00" b="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FB26B0-2750-447E-ADC3-6AAC1AD1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229" y="4113133"/>
                <a:ext cx="2288512" cy="8691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32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Spearman, 1904: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Measurement error attenuates attainable correlations: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					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					     </a:t>
            </a: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chemeClr val="tx1"/>
                </a:solidFill>
              </a:rPr>
              <a:t>					    </a:t>
            </a:r>
            <a:r>
              <a:rPr lang="en-US" sz="2000" dirty="0">
                <a:solidFill>
                  <a:schemeClr val="tx1"/>
                </a:solidFill>
              </a:rPr>
              <a:t>Source: Hedge et al., 2018 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Influence of Reliability on Correlations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BF69B9-8B15-44C7-85CB-67048BE70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2F2564-AB34-4E13-9904-1E819F137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25"/>
          <a:stretch/>
        </p:blipFill>
        <p:spPr>
          <a:xfrm>
            <a:off x="1622364" y="2936172"/>
            <a:ext cx="4126364" cy="37899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1C44A8-6A6C-438D-9CFD-5EAD3988EB19}"/>
              </a:ext>
            </a:extLst>
          </p:cNvPr>
          <p:cNvSpPr/>
          <p:nvPr/>
        </p:nvSpPr>
        <p:spPr>
          <a:xfrm>
            <a:off x="4579495" y="4201706"/>
            <a:ext cx="1169233" cy="28716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5CCF3D-6085-4BF0-A1D5-6635323AC2E7}"/>
                  </a:ext>
                </a:extLst>
              </p:cNvPr>
              <p:cNvSpPr txBox="1"/>
              <p:nvPr/>
            </p:nvSpPr>
            <p:spPr>
              <a:xfrm>
                <a:off x="7023229" y="4113133"/>
                <a:ext cx="2288512" cy="9196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.7</m:t>
                      </m:r>
                      <m:r>
                        <a:rPr lang="en-US" sz="2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solidFill>
                                <a:srgbClr val="70AD47"/>
                              </a:solidFill>
                              <a:latin typeface="Cambria Math" panose="02040503050406030204" pitchFamily="18" charset="0"/>
                            </a:rPr>
                            <m:t>.42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  <m:t>.6</m:t>
                                  </m:r>
                                </m:e>
                              </m:d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600" b="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5CCF3D-6085-4BF0-A1D5-6635323A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229" y="4113133"/>
                <a:ext cx="2288512" cy="919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83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Cognitive Control is important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Quick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F0B90-B9E4-42C0-8E79-E13B9D76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Cognitive Control is important</a:t>
            </a:r>
          </a:p>
          <a:p>
            <a:r>
              <a:rPr lang="en-US" dirty="0">
                <a:solidFill>
                  <a:schemeClr val="tx1"/>
                </a:solidFill>
              </a:rPr>
              <a:t>Psychometric issues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Weak between-task correlations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Poor reliability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Common use of difference scores</a:t>
            </a:r>
          </a:p>
          <a:p>
            <a:r>
              <a:rPr lang="en-US" dirty="0">
                <a:solidFill>
                  <a:schemeClr val="tx1"/>
                </a:solidFill>
              </a:rPr>
              <a:t>Examine measurement issues before discarding construct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Quick 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007A04-0F1B-4D8F-AF25-503D078BD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D93CB-CC5E-41EB-9A71-03F9F23A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59936-65F2-465F-8399-7AA9A99DFD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Book Antiqua" panose="02040602050305030304" pitchFamily="18" charset="0"/>
                <a:cs typeface="Aparajita" panose="020B0502040204020203" pitchFamily="18" charset="0"/>
              </a:rPr>
              <a:t>III.	Research on Cognitive Control Reliability</a:t>
            </a:r>
          </a:p>
          <a:p>
            <a:pPr algn="ctr"/>
            <a:r>
              <a:rPr lang="en-US" sz="3200" b="1" i="1" dirty="0">
                <a:latin typeface="Book Antiqua" panose="02040602050305030304" pitchFamily="18" charset="0"/>
                <a:cs typeface="Aparajita" panose="020B0502040204020203" pitchFamily="18" charset="0"/>
              </a:rPr>
              <a:t>Frequentist Approach</a:t>
            </a:r>
          </a:p>
        </p:txBody>
      </p:sp>
    </p:spTree>
    <p:extLst>
      <p:ext uri="{BB962C8B-B14F-4D97-AF65-F5344CB8AC3E}">
        <p14:creationId xmlns:p14="http://schemas.microsoft.com/office/powerpoint/2010/main" val="4211513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Can existing experimental tasks provide reliable individual difference estimates of cognitive control? 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Do the weak between-task correlations of cognitive control stem from reliability issues?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Research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96D51-98BE-49B3-A4DE-B3E5EFE27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3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8834794" cy="495579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Introduce theoretically motivated task manipulations </a:t>
            </a:r>
          </a:p>
          <a:p>
            <a:pPr marL="457200" lvl="1" indent="0" algn="r">
              <a:buNone/>
            </a:pPr>
            <a:r>
              <a:rPr lang="en-US" i="1" dirty="0">
                <a:solidFill>
                  <a:schemeClr val="tx1"/>
                </a:solidFill>
              </a:rPr>
              <a:t>Increases between-subject variance</a:t>
            </a:r>
          </a:p>
          <a:p>
            <a:pPr marL="457200" lvl="1" indent="0" algn="r">
              <a:buNone/>
            </a:pPr>
            <a:r>
              <a:rPr lang="en-US" i="1" dirty="0">
                <a:solidFill>
                  <a:schemeClr val="tx1"/>
                </a:solidFill>
              </a:rPr>
              <a:t>Improves reliability</a:t>
            </a:r>
          </a:p>
          <a:p>
            <a:pPr marL="457200" lvl="1" indent="0" algn="r">
              <a:buNone/>
            </a:pPr>
            <a:r>
              <a:rPr lang="en-US" i="1" dirty="0">
                <a:solidFill>
                  <a:schemeClr val="tx1"/>
                </a:solidFill>
              </a:rPr>
              <a:t>Loosens constraint on between-task correlations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Research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65ACE-1B1C-4EDF-AF86-F44685C78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48</a:t>
            </a:fld>
            <a:endParaRPr lang="en-US"/>
          </a:p>
        </p:txBody>
      </p:sp>
      <p:sp>
        <p:nvSpPr>
          <p:cNvPr id="4" name="Arrow: Curved Left 3">
            <a:extLst>
              <a:ext uri="{FF2B5EF4-FFF2-40B4-BE49-F238E27FC236}">
                <a16:creationId xmlns:a16="http://schemas.microsoft.com/office/drawing/2014/main" id="{DD8C7A35-FC39-4A04-91D7-17FE541692CE}"/>
              </a:ext>
            </a:extLst>
          </p:cNvPr>
          <p:cNvSpPr/>
          <p:nvPr/>
        </p:nvSpPr>
        <p:spPr>
          <a:xfrm>
            <a:off x="9672992" y="1979391"/>
            <a:ext cx="1224238" cy="7632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1090467F-20E8-4C86-A069-E46FFE3CD5B1}"/>
              </a:ext>
            </a:extLst>
          </p:cNvPr>
          <p:cNvSpPr/>
          <p:nvPr/>
        </p:nvSpPr>
        <p:spPr>
          <a:xfrm>
            <a:off x="9863177" y="2444398"/>
            <a:ext cx="1224238" cy="7632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9548A224-02DB-4E1E-81A1-0CDA41783F9E}"/>
              </a:ext>
            </a:extLst>
          </p:cNvPr>
          <p:cNvSpPr/>
          <p:nvPr/>
        </p:nvSpPr>
        <p:spPr>
          <a:xfrm>
            <a:off x="10053362" y="2928198"/>
            <a:ext cx="1224238" cy="7632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03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8834794" cy="495579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Introduce theoretically motivated task manipulations </a:t>
            </a:r>
          </a:p>
          <a:p>
            <a:pPr marL="457200" lvl="1" indent="0" algn="r">
              <a:buNone/>
            </a:pPr>
            <a:r>
              <a:rPr lang="en-US" i="1" dirty="0">
                <a:solidFill>
                  <a:schemeClr val="tx1"/>
                </a:solidFill>
              </a:rPr>
              <a:t>Increases between-subject variance</a:t>
            </a:r>
          </a:p>
          <a:p>
            <a:pPr marL="457200" lvl="1" indent="0" algn="r">
              <a:buNone/>
            </a:pPr>
            <a:r>
              <a:rPr lang="en-US" i="1" dirty="0">
                <a:solidFill>
                  <a:schemeClr val="tx1"/>
                </a:solidFill>
              </a:rPr>
              <a:t>Improves reliability</a:t>
            </a:r>
          </a:p>
          <a:p>
            <a:pPr marL="457200" lvl="1" indent="0" algn="r">
              <a:buNone/>
            </a:pPr>
            <a:r>
              <a:rPr lang="en-US" i="1" dirty="0">
                <a:solidFill>
                  <a:schemeClr val="tx1"/>
                </a:solidFill>
              </a:rPr>
              <a:t>Loosens constraint on between-task correlations</a:t>
            </a:r>
          </a:p>
          <a:p>
            <a:pPr marL="457200" lvl="1" indent="0" algn="r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Hierarchical Bayesian Analysis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Alternative to traditional aggregate statistics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Addresses psychometric issues</a:t>
            </a:r>
          </a:p>
          <a:p>
            <a:pPr marL="457200" lvl="1" indent="0">
              <a:buNone/>
            </a:pPr>
            <a:r>
              <a:rPr lang="en-US" i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Research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65ACE-1B1C-4EDF-AF86-F44685C78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49</a:t>
            </a:fld>
            <a:endParaRPr lang="en-US"/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3D6D7FAC-8AB0-45E7-958B-F24240F245E8}"/>
              </a:ext>
            </a:extLst>
          </p:cNvPr>
          <p:cNvSpPr/>
          <p:nvPr/>
        </p:nvSpPr>
        <p:spPr>
          <a:xfrm>
            <a:off x="9672992" y="1979391"/>
            <a:ext cx="1224238" cy="7632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Left 10">
            <a:extLst>
              <a:ext uri="{FF2B5EF4-FFF2-40B4-BE49-F238E27FC236}">
                <a16:creationId xmlns:a16="http://schemas.microsoft.com/office/drawing/2014/main" id="{B70845A1-977C-4638-8B05-4226C480BF9D}"/>
              </a:ext>
            </a:extLst>
          </p:cNvPr>
          <p:cNvSpPr/>
          <p:nvPr/>
        </p:nvSpPr>
        <p:spPr>
          <a:xfrm>
            <a:off x="9863177" y="2444398"/>
            <a:ext cx="1224238" cy="7632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2AFB69C9-DB0A-44C5-83F4-6882A6D7C3FD}"/>
              </a:ext>
            </a:extLst>
          </p:cNvPr>
          <p:cNvSpPr/>
          <p:nvPr/>
        </p:nvSpPr>
        <p:spPr>
          <a:xfrm>
            <a:off x="10053362" y="2928198"/>
            <a:ext cx="1224238" cy="7632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95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FB52-7A25-4432-8F6E-F73E12ADD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Also;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0D3EB-283B-4F64-93C2-7FC43FEBF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Deliberate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regulation of information processing</a:t>
            </a: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Focus</a:t>
            </a: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Concentration</a:t>
            </a: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Paying attention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2EFB04-A901-4560-82D2-263E409CF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Executive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Attentional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Executive Control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D45EDA-23AD-4D9F-99F6-CB25572E1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461E8A-5498-40DD-8FFC-AF59412A07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Cognitive Control</a:t>
            </a:r>
          </a:p>
        </p:txBody>
      </p:sp>
    </p:spTree>
    <p:extLst>
      <p:ext uri="{BB962C8B-B14F-4D97-AF65-F5344CB8AC3E}">
        <p14:creationId xmlns:p14="http://schemas.microsoft.com/office/powerpoint/2010/main" val="627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Dual Mechanisms of Cognitive Control (DMC)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Braver et al., 2007; Braver 2012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Theoretically Motivated Task Manipulations: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Dual Mechanisms of Cognitive Control (DMC)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Braver et al., 2007; Braver 2012</a:t>
            </a:r>
          </a:p>
          <a:p>
            <a:r>
              <a:rPr lang="en-US" dirty="0">
                <a:solidFill>
                  <a:schemeClr val="tx1"/>
                </a:solidFill>
              </a:rPr>
              <a:t>Proactive Control: Anticipating future needs (Preparing)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Theoretically Motivated Task Manipulations: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0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Dual Mechanisms of Cognitive Control (DMC)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Braver et al., 2007; Braver 2012</a:t>
            </a:r>
          </a:p>
          <a:p>
            <a:r>
              <a:rPr lang="en-US" dirty="0">
                <a:solidFill>
                  <a:schemeClr val="tx1"/>
                </a:solidFill>
              </a:rPr>
              <a:t>Proactive Control: Anticipating future needs (Preparing) </a:t>
            </a:r>
          </a:p>
          <a:p>
            <a:r>
              <a:rPr lang="en-US" dirty="0">
                <a:solidFill>
                  <a:schemeClr val="tx1"/>
                </a:solidFill>
              </a:rPr>
              <a:t>Reactive Control: postponing control until needed (Reacting)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Theoretically Motivated Task Manipulations: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6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DMC task battery (Braver, Bugg, Conway) </a:t>
            </a:r>
          </a:p>
          <a:p>
            <a:r>
              <a:rPr lang="en-US" i="1" dirty="0"/>
              <a:t>Standard (baseline), Proactive, and Reactive Variants of:</a:t>
            </a:r>
            <a:endParaRPr lang="en-US" i="1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Stroop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AX-CPT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Cued Task-Switching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Sternberg Working Memory </a:t>
            </a:r>
            <a:r>
              <a:rPr lang="en-US" sz="2000" i="1" dirty="0">
                <a:solidFill>
                  <a:schemeClr val="tx1"/>
                </a:solidFill>
              </a:rPr>
              <a:t>(a recent probes version)</a:t>
            </a:r>
            <a:endParaRPr lang="en-US" sz="2000" b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Theoretically Motivated Task Manipulations: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5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DMC task battery (Braver, Bugg, Conway) </a:t>
            </a:r>
          </a:p>
          <a:p>
            <a:r>
              <a:rPr lang="en-US" i="1" dirty="0"/>
              <a:t>Standard (baseline), Proactive, and Reactive Variants of: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Stroop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i="1" dirty="0">
                <a:solidFill>
                  <a:schemeClr val="tx1"/>
                </a:solidFill>
              </a:rPr>
              <a:t>Inhibition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AX-CPT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i="1" dirty="0">
                <a:solidFill>
                  <a:schemeClr val="tx1"/>
                </a:solidFill>
              </a:rPr>
              <a:t>Context processing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Cued Task-Switching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i="1" dirty="0">
                <a:solidFill>
                  <a:schemeClr val="tx1"/>
                </a:solidFill>
              </a:rPr>
              <a:t>Task-switching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Sternberg Working Memory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i="1" dirty="0">
                <a:solidFill>
                  <a:schemeClr val="tx1"/>
                </a:solidFill>
              </a:rPr>
              <a:t>Working memory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Theoretically Motivated Task Manipulations: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7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DMC task battery variants: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Capture individual variability in proactive and reactive control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Theoretically Motivated Task Manipulations: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9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DMC task battery variants: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Capture individual variability in proactive and reactive control</a:t>
            </a:r>
          </a:p>
          <a:p>
            <a:r>
              <a:rPr lang="en-US" dirty="0">
                <a:solidFill>
                  <a:schemeClr val="tx1"/>
                </a:solidFill>
              </a:rPr>
              <a:t>Each task: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Baseline: no bias in proactive or reactive control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Proactive: shifts toward proactive control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Reactive: engages reactive control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Theoretically Motivated Task Manipulations: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5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DMC Task Battery</a:t>
            </a:r>
          </a:p>
          <a:p>
            <a:r>
              <a:rPr lang="en-US" dirty="0">
                <a:solidFill>
                  <a:schemeClr val="tx1"/>
                </a:solidFill>
              </a:rPr>
              <a:t>Subjects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 = 129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Age 22 - 64; Mean = 37; Standard Deviation = 9.9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82 Females, 47 Males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Mturk</a:t>
            </a:r>
            <a:r>
              <a:rPr lang="en-US" dirty="0">
                <a:solidFill>
                  <a:schemeClr val="tx1"/>
                </a:solidFill>
              </a:rPr>
              <a:t> (Online)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1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Design and Procedure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Test – Retest, 3 weeks apart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30 sessions: 15 at test, 15 at retest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Session: 20-40 minutes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Compensation: $122 US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Within Test/Retest, session order was fixed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Method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0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Color-naming</a:t>
            </a:r>
          </a:p>
          <a:p>
            <a:r>
              <a:rPr lang="en-US" dirty="0">
                <a:solidFill>
                  <a:schemeClr val="tx1"/>
                </a:solidFill>
              </a:rPr>
              <a:t>Vocal 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Tasks: Stroop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59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66C28C-34D1-4FCD-A76C-733843A3A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012" y="1248298"/>
            <a:ext cx="7153778" cy="464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6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A4AE-35DD-4756-9001-7FFF38BBD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56" y="6283425"/>
            <a:ext cx="9130521" cy="43395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Table from Diamond, 2013.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F285A-63B0-4E5D-8399-58052E475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A20E2-40FF-4B50-A70A-0AA3C7F3F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299B37-42F2-41B1-915F-FA4067B1D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56" y="1605874"/>
            <a:ext cx="9561272" cy="4648528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C68FCA7-BAC8-4B81-9923-C762523AD6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529262"/>
            <a:ext cx="8948147" cy="93821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Applications of Cognitive Control</a:t>
            </a:r>
          </a:p>
        </p:txBody>
      </p:sp>
    </p:spTree>
    <p:extLst>
      <p:ext uri="{BB962C8B-B14F-4D97-AF65-F5344CB8AC3E}">
        <p14:creationId xmlns:p14="http://schemas.microsoft.com/office/powerpoint/2010/main" val="2271607455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Tasks: AX-CPT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60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B14B8-70CC-45FB-80BD-8C917174BA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7" t="5555" r="11685" b="7688"/>
          <a:stretch/>
        </p:blipFill>
        <p:spPr>
          <a:xfrm>
            <a:off x="838198" y="1624977"/>
            <a:ext cx="10393850" cy="39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7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Tasks: Task-Switching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A24F33-F3B3-4685-93C4-49E273537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177" y="1895855"/>
            <a:ext cx="8897592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1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Tasks: Sternberg (</a:t>
            </a:r>
            <a:r>
              <a:rPr lang="en-US" b="0" i="1" dirty="0">
                <a:solidFill>
                  <a:schemeClr val="tx1"/>
                </a:solidFill>
              </a:rPr>
              <a:t>recent probes version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130D30E-7A43-478E-B639-124E63324C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46"/>
          <a:stretch/>
        </p:blipFill>
        <p:spPr>
          <a:xfrm>
            <a:off x="1846159" y="1634952"/>
            <a:ext cx="8043111" cy="44276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2D862D-D5B9-4C7A-A4DB-C5E4C63318CD}"/>
              </a:ext>
            </a:extLst>
          </p:cNvPr>
          <p:cNvSpPr/>
          <p:nvPr/>
        </p:nvSpPr>
        <p:spPr>
          <a:xfrm>
            <a:off x="7705618" y="4916184"/>
            <a:ext cx="1073649" cy="467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E52778-EBB1-41F3-9F5D-4232A54EF3AD}"/>
              </a:ext>
            </a:extLst>
          </p:cNvPr>
          <p:cNvSpPr/>
          <p:nvPr/>
        </p:nvSpPr>
        <p:spPr>
          <a:xfrm>
            <a:off x="2167003" y="3429000"/>
            <a:ext cx="926926" cy="278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3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Stroop: </a:t>
            </a:r>
          </a:p>
          <a:p>
            <a:pPr lvl="1"/>
            <a:r>
              <a:rPr lang="en-US" dirty="0"/>
              <a:t>Baseline: </a:t>
            </a:r>
            <a:r>
              <a:rPr lang="en-US" dirty="0">
                <a:solidFill>
                  <a:schemeClr val="tx1"/>
                </a:solidFill>
              </a:rPr>
              <a:t>Proportion Congruency ( Braver et al., 2007)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Proactive:    Congruent,    Incongruent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Reactive: Item-specific congruence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Task Manipulations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63</a:t>
            </a:fld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6F8EDA8C-004A-40FC-9659-FE79C39005C7}"/>
              </a:ext>
            </a:extLst>
          </p:cNvPr>
          <p:cNvSpPr/>
          <p:nvPr/>
        </p:nvSpPr>
        <p:spPr>
          <a:xfrm>
            <a:off x="5061784" y="2847865"/>
            <a:ext cx="181369" cy="366160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D6ABEF85-8D66-44C9-855A-123121DEEF02}"/>
              </a:ext>
            </a:extLst>
          </p:cNvPr>
          <p:cNvSpPr/>
          <p:nvPr/>
        </p:nvSpPr>
        <p:spPr>
          <a:xfrm rot="10800000">
            <a:off x="3146207" y="2855536"/>
            <a:ext cx="181369" cy="366160"/>
          </a:xfrm>
          <a:prstGeom prst="up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AX-CPT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Proactive: Strategy training (Gonthier et al., 2016)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Reactive: Item-specific probe cueing (Tang et al., </a:t>
            </a:r>
            <a:r>
              <a:rPr lang="en-US" dirty="0"/>
              <a:t>2022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Task Manipulations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8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Task-Switching: Proportion Congruency/reward and punishment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Proactive session: mostly congruent (67%; Bugg &amp; Braver, 2016)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Reward: building up bonus money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Reactive session: mostly incongruent (75%)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Punishment: decrease in bonus money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Task Manipulations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8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Sternberg: WM load/recent negative frequency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Burgess &amp; Braver, 2010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Proactive: Low WM load (2-5 items) &amp; Low RN frequency (20%)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Reactive:  High WM load (5-8 items) &amp; High RN frequency (80%)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Task Manipulations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Internal Consistency</a:t>
            </a: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Parsons et al., 2019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Permutation-based split-half correlations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5000 permutations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Spearman-Brown correction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Results: Reliabilities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8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Internal Consistency</a:t>
            </a:r>
          </a:p>
          <a:p>
            <a:pPr lvl="1"/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Parsons et al., 2019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Permutation-based split-half correlations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5000 permutations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Spearman-Brown correction</a:t>
            </a:r>
          </a:p>
          <a:p>
            <a:r>
              <a:rPr lang="en-US" dirty="0">
                <a:solidFill>
                  <a:schemeClr val="tx1"/>
                </a:solidFill>
              </a:rPr>
              <a:t>Test-Retest Reliability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Intraclass correlation coefficients (ICC2,1; ICC3,1)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Absolute </a:t>
            </a:r>
            <a:r>
              <a:rPr lang="en-US" dirty="0"/>
              <a:t>a</a:t>
            </a:r>
            <a:r>
              <a:rPr lang="en-US" dirty="0">
                <a:solidFill>
                  <a:schemeClr val="tx1"/>
                </a:solidFill>
              </a:rPr>
              <a:t>greement; Consistency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Two-way random effects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Single rater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Results: Reliabilities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7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576</a:t>
            </a:r>
            <a:r>
              <a:rPr lang="en-US" dirty="0">
                <a:solidFill>
                  <a:schemeClr val="tx1"/>
                </a:solidFill>
              </a:rPr>
              <a:t> reliability estimates</a:t>
            </a:r>
          </a:p>
          <a:p>
            <a:r>
              <a:rPr lang="en-US" dirty="0">
                <a:solidFill>
                  <a:schemeClr val="tx1"/>
                </a:solidFill>
              </a:rPr>
              <a:t>Reaction Time Difference Scores: 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Stroop Effect</a:t>
            </a:r>
            <a:r>
              <a:rPr lang="en-US" dirty="0">
                <a:solidFill>
                  <a:schemeClr val="tx1"/>
                </a:solidFill>
              </a:rPr>
              <a:t>: incongruent – congruent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Task Switching TRCE</a:t>
            </a:r>
            <a:r>
              <a:rPr lang="en-US" dirty="0">
                <a:solidFill>
                  <a:schemeClr val="tx1"/>
                </a:solidFill>
              </a:rPr>
              <a:t>: incongruent – congruent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AX-CPT BX Interference</a:t>
            </a:r>
            <a:r>
              <a:rPr lang="en-US" dirty="0">
                <a:solidFill>
                  <a:schemeClr val="tx1"/>
                </a:solidFill>
              </a:rPr>
              <a:t>: BX – BY 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Sternberg Recency Effect</a:t>
            </a:r>
            <a:r>
              <a:rPr lang="en-US" dirty="0">
                <a:solidFill>
                  <a:schemeClr val="tx1"/>
                </a:solidFill>
              </a:rPr>
              <a:t>: RN - NN</a:t>
            </a:r>
          </a:p>
          <a:p>
            <a:r>
              <a:rPr lang="en-US" i="1" dirty="0">
                <a:solidFill>
                  <a:schemeClr val="tx1"/>
                </a:solidFill>
              </a:rPr>
              <a:t>Interference – non-interference trials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Results: Reliabilities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A4AE-35DD-4756-9001-7FFF38BB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F285A-63B0-4E5D-8399-58052E475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9A025-6389-41B4-B98A-4FFDD542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299B37-42F2-41B1-915F-FA4067B1D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56" y="1605874"/>
            <a:ext cx="9561272" cy="46485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EEF8D13-CF1E-4F09-A74B-FB266F18DD71}"/>
              </a:ext>
            </a:extLst>
          </p:cNvPr>
          <p:cNvSpPr/>
          <p:nvPr/>
        </p:nvSpPr>
        <p:spPr>
          <a:xfrm>
            <a:off x="563908" y="2177458"/>
            <a:ext cx="1357581" cy="2288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D2C112D-4290-4B24-97D6-EA59B0D6671D}"/>
              </a:ext>
            </a:extLst>
          </p:cNvPr>
          <p:cNvSpPr txBox="1">
            <a:spLocks/>
          </p:cNvSpPr>
          <p:nvPr/>
        </p:nvSpPr>
        <p:spPr>
          <a:xfrm>
            <a:off x="580256" y="6283425"/>
            <a:ext cx="9130521" cy="433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>Table from Diamond, 2013. </a:t>
            </a:r>
            <a:endParaRPr lang="en-US" sz="2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3F93C57-AA51-45DA-BF47-122FAC1039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529262"/>
            <a:ext cx="8948147" cy="93821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Applications of Cognitive Control</a:t>
            </a:r>
          </a:p>
        </p:txBody>
      </p:sp>
    </p:spTree>
    <p:extLst>
      <p:ext uri="{BB962C8B-B14F-4D97-AF65-F5344CB8AC3E}">
        <p14:creationId xmlns:p14="http://schemas.microsoft.com/office/powerpoint/2010/main" val="4092683796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8180" y="36751"/>
            <a:ext cx="10059030" cy="938211"/>
          </a:xfrm>
        </p:spPr>
        <p:txBody>
          <a:bodyPr/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Results: Reliability Difference Scores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70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26600-2F67-47FF-9E77-607F27361756}"/>
              </a:ext>
            </a:extLst>
          </p:cNvPr>
          <p:cNvSpPr txBox="1"/>
          <p:nvPr/>
        </p:nvSpPr>
        <p:spPr>
          <a:xfrm>
            <a:off x="8145841" y="136525"/>
            <a:ext cx="385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bars: 95% Confidence Intervals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59BD5D-83B6-48B4-8ACC-9ED1B9F02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754" y="742755"/>
            <a:ext cx="7160694" cy="597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5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E167A9D-9574-499C-BB60-D33A26648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754" y="742755"/>
            <a:ext cx="7162967" cy="59787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8180" y="36751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Results: </a:t>
            </a:r>
            <a:r>
              <a:rPr lang="en-US" sz="4400" b="1" dirty="0">
                <a:solidFill>
                  <a:schemeClr val="tx1"/>
                </a:solidFill>
                <a:latin typeface="+mj-lt"/>
              </a:rPr>
              <a:t>Reliability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Difference Scores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71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26600-2F67-47FF-9E77-607F27361756}"/>
              </a:ext>
            </a:extLst>
          </p:cNvPr>
          <p:cNvSpPr txBox="1"/>
          <p:nvPr/>
        </p:nvSpPr>
        <p:spPr>
          <a:xfrm>
            <a:off x="8145841" y="136525"/>
            <a:ext cx="385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bars: 95% Confidence Intervals</a:t>
            </a:r>
          </a:p>
        </p:txBody>
      </p:sp>
    </p:spTree>
    <p:extLst>
      <p:ext uri="{BB962C8B-B14F-4D97-AF65-F5344CB8AC3E}">
        <p14:creationId xmlns:p14="http://schemas.microsoft.com/office/powerpoint/2010/main" val="220828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Stroop, AX-CPT, Task-Switching: 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Splithalf</a:t>
            </a:r>
            <a:r>
              <a:rPr lang="en-US" dirty="0">
                <a:solidFill>
                  <a:schemeClr val="tx1"/>
                </a:solidFill>
              </a:rPr>
              <a:t>, moderately reliable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Test Retest, poorly reliable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Task manipulations, no demonstrative improvements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Results: </a:t>
            </a:r>
            <a:r>
              <a:rPr lang="en-US" sz="4400" b="1" dirty="0">
                <a:solidFill>
                  <a:schemeClr val="tx1"/>
                </a:solidFill>
                <a:latin typeface="+mj-lt"/>
              </a:rPr>
              <a:t>Reliability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Difference Scores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2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Stroop, AX-CPT, Task-Switching: 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Splithalf</a:t>
            </a:r>
            <a:r>
              <a:rPr lang="en-US" dirty="0">
                <a:solidFill>
                  <a:schemeClr val="tx1"/>
                </a:solidFill>
              </a:rPr>
              <a:t>, moderately reliable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Test Retest, poorly reliable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Task manipulations, no demonstrative improvements</a:t>
            </a:r>
          </a:p>
          <a:p>
            <a:r>
              <a:rPr lang="en-US" dirty="0">
                <a:solidFill>
                  <a:schemeClr val="tx1"/>
                </a:solidFill>
              </a:rPr>
              <a:t>Sternberg: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More trials for individual differences reliability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Results: </a:t>
            </a:r>
            <a:r>
              <a:rPr lang="en-US" sz="4400" b="1" dirty="0">
                <a:solidFill>
                  <a:schemeClr val="tx1"/>
                </a:solidFill>
                <a:latin typeface="+mj-lt"/>
              </a:rPr>
              <a:t>Reliability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Difference Scores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7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16200000">
            <a:off x="-3277887" y="1080935"/>
            <a:ext cx="10059030" cy="938211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Between-Task Correlations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74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25A46-4324-4C29-904B-CA7660540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066"/>
          <a:stretch/>
        </p:blipFill>
        <p:spPr>
          <a:xfrm>
            <a:off x="2220734" y="0"/>
            <a:ext cx="681538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AF8238-2EC0-8D24-DC88-05B6FB675C6B}"/>
              </a:ext>
            </a:extLst>
          </p:cNvPr>
          <p:cNvSpPr txBox="1"/>
          <p:nvPr/>
        </p:nvSpPr>
        <p:spPr>
          <a:xfrm>
            <a:off x="9750880" y="3380226"/>
            <a:ext cx="145950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Pearson r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8870264-2A15-C61E-BAFB-4A7C9311156B}"/>
              </a:ext>
            </a:extLst>
          </p:cNvPr>
          <p:cNvSpPr/>
          <p:nvPr/>
        </p:nvSpPr>
        <p:spPr>
          <a:xfrm>
            <a:off x="8810652" y="506370"/>
            <a:ext cx="796811" cy="621510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7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Experimental robustness was a success (not presented here)</a:t>
            </a:r>
          </a:p>
          <a:p>
            <a:pPr lvl="1"/>
            <a:r>
              <a:rPr lang="en-US" dirty="0"/>
              <a:t>See Tang et al., 2022	</a:t>
            </a:r>
          </a:p>
          <a:p>
            <a:r>
              <a:rPr lang="en-US" dirty="0">
                <a:solidFill>
                  <a:schemeClr val="tx1"/>
                </a:solidFill>
              </a:rPr>
              <a:t>Frequentist individual differences reliability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successful</a:t>
            </a:r>
          </a:p>
          <a:p>
            <a:pPr lvl="1"/>
            <a:r>
              <a:rPr lang="en-US" dirty="0"/>
              <a:t>Replicated previous results of unreliability and poor between-task correlations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Results: Summary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8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Stroop, AX-CPT, Task-Switching: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Poor to moderate reliability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Task manipulations: no demonstrative improvements</a:t>
            </a:r>
          </a:p>
          <a:p>
            <a:r>
              <a:rPr lang="en-US" dirty="0">
                <a:solidFill>
                  <a:schemeClr val="tx1"/>
                </a:solidFill>
              </a:rPr>
              <a:t>Sternberg: more trials for individual differences reliability</a:t>
            </a:r>
          </a:p>
          <a:p>
            <a:r>
              <a:rPr lang="en-US" dirty="0">
                <a:solidFill>
                  <a:schemeClr val="tx1"/>
                </a:solidFill>
              </a:rPr>
              <a:t>Low between-task correlations?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Unclear due to low reliability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Results: Summary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7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9E732E-A45C-45AB-A303-699E63286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292FD5-0D02-4960-A28F-E9FA12D18E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028" name="Picture 4" descr="Any Questions - Marquette Rentals">
            <a:extLst>
              <a:ext uri="{FF2B5EF4-FFF2-40B4-BE49-F238E27FC236}">
                <a16:creationId xmlns:a16="http://schemas.microsoft.com/office/drawing/2014/main" id="{3FEB207E-7F3B-4F71-BA8D-C0269CDAF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790575"/>
            <a:ext cx="981075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30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D93CB-CC5E-41EB-9A71-03F9F23A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78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59936-65F2-465F-8399-7AA9A99DFD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Book Antiqua" panose="02040602050305030304" pitchFamily="18" charset="0"/>
                <a:cs typeface="Aparajita" panose="020B0502040204020203" pitchFamily="18" charset="0"/>
              </a:rPr>
              <a:t>IV.	 Research on Cognitive Control Reliability</a:t>
            </a:r>
          </a:p>
          <a:p>
            <a:pPr algn="ctr"/>
            <a:r>
              <a:rPr lang="en-US" sz="3200" b="1" i="1" dirty="0">
                <a:latin typeface="Book Antiqua" panose="02040602050305030304" pitchFamily="18" charset="0"/>
                <a:cs typeface="Aparajita" panose="020B0502040204020203" pitchFamily="18" charset="0"/>
              </a:rPr>
              <a:t>Hierarchical Bayesian Approach</a:t>
            </a:r>
          </a:p>
        </p:txBody>
      </p:sp>
    </p:spTree>
    <p:extLst>
      <p:ext uri="{BB962C8B-B14F-4D97-AF65-F5344CB8AC3E}">
        <p14:creationId xmlns:p14="http://schemas.microsoft.com/office/powerpoint/2010/main" val="15178175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Hierarchical RE-analysis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Difference scores (</a:t>
            </a:r>
            <a:r>
              <a:rPr lang="en-US" i="1" dirty="0">
                <a:solidFill>
                  <a:schemeClr val="tx1"/>
                </a:solidFill>
              </a:rPr>
              <a:t>interference – noninterference</a:t>
            </a:r>
            <a:r>
              <a:rPr lang="en-US" dirty="0">
                <a:solidFill>
                  <a:schemeClr val="tx1"/>
                </a:solidFill>
              </a:rPr>
              <a:t>)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Stroop Effect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BX Interference (AX-CPT)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TRCE (Task Switching)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Recency Effect (Sternberg) 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Hierarchical Bayesian Analysis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A4AE-35DD-4756-9001-7FFF38BB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F285A-63B0-4E5D-8399-58052E475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DCA63-73E3-4CDF-B2A3-DD2987E5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529262"/>
            <a:ext cx="8948147" cy="93821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Applications of Cognitive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299B37-42F2-41B1-915F-FA4067B1D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56" y="1605874"/>
            <a:ext cx="9561272" cy="464852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665ADF6-CAFF-4AD3-9666-E3EDC24ACC81}"/>
              </a:ext>
            </a:extLst>
          </p:cNvPr>
          <p:cNvSpPr/>
          <p:nvPr/>
        </p:nvSpPr>
        <p:spPr>
          <a:xfrm>
            <a:off x="310693" y="4354495"/>
            <a:ext cx="1655949" cy="189144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263AFB-710A-4E93-8522-7FBB332724CF}"/>
              </a:ext>
            </a:extLst>
          </p:cNvPr>
          <p:cNvSpPr txBox="1">
            <a:spLocks/>
          </p:cNvSpPr>
          <p:nvPr/>
        </p:nvSpPr>
        <p:spPr>
          <a:xfrm>
            <a:off x="580256" y="6283425"/>
            <a:ext cx="9130521" cy="433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>Table from Diamond, 2013.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9890593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Traditional Approach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Uses aggregated Mean Point-Estimates (MPE)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Doesn’t model trial-to-trial variability</a:t>
            </a:r>
          </a:p>
          <a:p>
            <a:pPr lvl="2"/>
            <a:r>
              <a:rPr lang="en-US" dirty="0" err="1">
                <a:solidFill>
                  <a:schemeClr val="tx1"/>
                </a:solidFill>
              </a:rPr>
              <a:t>Rouder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Haaf</a:t>
            </a:r>
            <a:r>
              <a:rPr lang="en-US" dirty="0">
                <a:solidFill>
                  <a:schemeClr val="tx1"/>
                </a:solidFill>
              </a:rPr>
              <a:t>, 2019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Hierarchical Bayesian Analysis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3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Traditional Approach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Uses aggregated Mean Point-Estimates (MPE)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Doesn’t model trial-to-trial variability</a:t>
            </a:r>
          </a:p>
          <a:p>
            <a:pPr lvl="2"/>
            <a:r>
              <a:rPr lang="en-US" dirty="0" err="1">
                <a:solidFill>
                  <a:schemeClr val="tx1"/>
                </a:solidFill>
              </a:rPr>
              <a:t>Rouder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Haaf</a:t>
            </a:r>
            <a:r>
              <a:rPr lang="en-US" dirty="0">
                <a:solidFill>
                  <a:schemeClr val="tx1"/>
                </a:solidFill>
              </a:rPr>
              <a:t>, 2019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Attenuates reliability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Hierarchical Bayesian Analysis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2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Traditional Approach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Uses aggregated Mean Point-Estimates (MPE)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Doesn’t model trial-to-trial variability</a:t>
            </a:r>
          </a:p>
          <a:p>
            <a:pPr lvl="2"/>
            <a:r>
              <a:rPr lang="en-US" dirty="0" err="1">
                <a:solidFill>
                  <a:schemeClr val="tx1"/>
                </a:solidFill>
              </a:rPr>
              <a:t>Rouder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Haaf</a:t>
            </a:r>
            <a:r>
              <a:rPr lang="en-US" dirty="0">
                <a:solidFill>
                  <a:schemeClr val="tx1"/>
                </a:solidFill>
              </a:rPr>
              <a:t>, 2019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Attenuates reliability </a:t>
            </a:r>
          </a:p>
          <a:p>
            <a:r>
              <a:rPr lang="en-US" dirty="0">
                <a:solidFill>
                  <a:schemeClr val="tx1"/>
                </a:solidFill>
              </a:rPr>
              <a:t>Hierarchical Approach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model trial-level variability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Hierarchical Bayesian Analysis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F47E3D-D0F0-4FA9-8035-11D342D42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/>
          <a:stretch/>
        </p:blipFill>
        <p:spPr>
          <a:xfrm>
            <a:off x="362072" y="2468496"/>
            <a:ext cx="11342596" cy="633457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7608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Hierarchical Analysis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83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B57B6C-3C9C-46C9-93F9-88A0FC169E05}"/>
              </a:ext>
            </a:extLst>
          </p:cNvPr>
          <p:cNvSpPr/>
          <p:nvPr/>
        </p:nvSpPr>
        <p:spPr>
          <a:xfrm>
            <a:off x="87681" y="4636125"/>
            <a:ext cx="11511420" cy="2528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141414"/>
                </a:solidFill>
              </a:ln>
              <a:solidFill>
                <a:srgbClr val="14141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7CE32-9934-4F05-8384-41558DCCC303}"/>
              </a:ext>
            </a:extLst>
          </p:cNvPr>
          <p:cNvSpPr txBox="1"/>
          <p:nvPr/>
        </p:nvSpPr>
        <p:spPr>
          <a:xfrm>
            <a:off x="8534399" y="78599"/>
            <a:ext cx="3706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tx1"/>
                </a:solidFill>
              </a:rPr>
              <a:t>(figure by N. Haines with permission)</a:t>
            </a:r>
          </a:p>
        </p:txBody>
      </p:sp>
    </p:spTree>
    <p:extLst>
      <p:ext uri="{BB962C8B-B14F-4D97-AF65-F5344CB8AC3E}">
        <p14:creationId xmlns:p14="http://schemas.microsoft.com/office/powerpoint/2010/main" val="36115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Trial-level variability reflects behavioral information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RT variability and WMC</a:t>
            </a:r>
          </a:p>
          <a:p>
            <a:pPr lvl="2"/>
            <a:r>
              <a:rPr lang="en-US" dirty="0" err="1">
                <a:solidFill>
                  <a:schemeClr val="tx1"/>
                </a:solidFill>
              </a:rPr>
              <a:t>McVay</a:t>
            </a:r>
            <a:r>
              <a:rPr lang="en-US" dirty="0">
                <a:solidFill>
                  <a:schemeClr val="tx1"/>
                </a:solidFill>
              </a:rPr>
              <a:t> &amp; Kane, 2011		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Mind-wandering frequency impacts variability </a:t>
            </a:r>
          </a:p>
          <a:p>
            <a:pPr lvl="2"/>
            <a:r>
              <a:rPr lang="en-US" dirty="0" err="1">
                <a:solidFill>
                  <a:schemeClr val="tx1"/>
                </a:solidFill>
              </a:rPr>
              <a:t>McVay</a:t>
            </a:r>
            <a:r>
              <a:rPr lang="en-US" dirty="0">
                <a:solidFill>
                  <a:schemeClr val="tx1"/>
                </a:solidFill>
              </a:rPr>
              <a:t> &amp; Kane, 2011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Hierarchical Analysis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9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Always a normal distribution?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model implies: yes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Hierarchical Analysis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85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F0B48A-FAE1-63D1-5B61-BCDACA87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500" y="4047619"/>
            <a:ext cx="6686583" cy="281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8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B3E39DE-9D45-421B-BD3E-315C81AF2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220" y="4062367"/>
            <a:ext cx="6632861" cy="27882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Always a normal distribution?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model implies: yes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Reality: No!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RT distribution are often skewed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Hierarchical Analysis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86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E7EF47-FE8E-4BA7-A85B-21CEF809F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500" y="4047619"/>
            <a:ext cx="6686583" cy="281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8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882B268-E717-4AA5-AEDD-CBB90A5E5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87</a:t>
            </a:fld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0260DD6-B6A4-4C16-95CA-99B82C1C66C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940" y="1656168"/>
            <a:ext cx="7719060" cy="4939869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6762336-0BDB-9ADF-9BB5-F83C1381F457}"/>
              </a:ext>
            </a:extLst>
          </p:cNvPr>
          <p:cNvSpPr txBox="1">
            <a:spLocks/>
          </p:cNvSpPr>
          <p:nvPr/>
        </p:nvSpPr>
        <p:spPr>
          <a:xfrm>
            <a:off x="838200" y="957644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Hierarchical Model</a:t>
            </a:r>
          </a:p>
          <a:p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272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Important aspects can be inferred from: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Trial-level variation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Johnson &amp; </a:t>
            </a:r>
            <a:r>
              <a:rPr lang="en-US" dirty="0" err="1">
                <a:solidFill>
                  <a:schemeClr val="tx1"/>
                </a:solidFill>
              </a:rPr>
              <a:t>Busemeyer</a:t>
            </a:r>
            <a:r>
              <a:rPr lang="en-US" dirty="0">
                <a:solidFill>
                  <a:schemeClr val="tx1"/>
                </a:solidFill>
              </a:rPr>
              <a:t>, 2005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Distribution family</a:t>
            </a:r>
          </a:p>
          <a:p>
            <a:pPr lvl="2"/>
            <a:r>
              <a:rPr lang="en-US" dirty="0" err="1">
                <a:solidFill>
                  <a:schemeClr val="tx1"/>
                </a:solidFill>
              </a:rPr>
              <a:t>Kvam</a:t>
            </a:r>
            <a:r>
              <a:rPr lang="en-US" dirty="0">
                <a:solidFill>
                  <a:schemeClr val="tx1"/>
                </a:solidFill>
              </a:rPr>
              <a:t>, 2019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Distribution Skewness</a:t>
            </a:r>
          </a:p>
          <a:p>
            <a:pPr lvl="2"/>
            <a:r>
              <a:rPr lang="en-US" dirty="0" err="1">
                <a:solidFill>
                  <a:schemeClr val="tx1"/>
                </a:solidFill>
              </a:rPr>
              <a:t>Leth</a:t>
            </a:r>
            <a:r>
              <a:rPr lang="en-US" dirty="0">
                <a:solidFill>
                  <a:schemeClr val="tx1"/>
                </a:solidFill>
              </a:rPr>
              <a:t>-Steensen et al., 2000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88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C884DF8-455E-2844-C4A0-213EA3C85E81}"/>
              </a:ext>
            </a:extLst>
          </p:cNvPr>
          <p:cNvSpPr txBox="1">
            <a:spLocks/>
          </p:cNvSpPr>
          <p:nvPr/>
        </p:nvSpPr>
        <p:spPr>
          <a:xfrm>
            <a:off x="838200" y="957644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Hierarchical Model</a:t>
            </a:r>
          </a:p>
          <a:p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771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Important aspects can be inferred from: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Trial-level variation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Johnson &amp; </a:t>
            </a:r>
            <a:r>
              <a:rPr lang="en-US" dirty="0" err="1">
                <a:solidFill>
                  <a:schemeClr val="tx1"/>
                </a:solidFill>
              </a:rPr>
              <a:t>Busemeyer</a:t>
            </a:r>
            <a:r>
              <a:rPr lang="en-US" dirty="0">
                <a:solidFill>
                  <a:schemeClr val="tx1"/>
                </a:solidFill>
              </a:rPr>
              <a:t>, 2005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Distribution family</a:t>
            </a:r>
          </a:p>
          <a:p>
            <a:pPr lvl="2"/>
            <a:r>
              <a:rPr lang="en-US" dirty="0" err="1">
                <a:solidFill>
                  <a:schemeClr val="tx1"/>
                </a:solidFill>
              </a:rPr>
              <a:t>Kvam</a:t>
            </a:r>
            <a:r>
              <a:rPr lang="en-US" dirty="0">
                <a:solidFill>
                  <a:schemeClr val="tx1"/>
                </a:solidFill>
              </a:rPr>
              <a:t>, 2019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Distribution skewness</a:t>
            </a:r>
          </a:p>
          <a:p>
            <a:pPr lvl="2"/>
            <a:r>
              <a:rPr lang="en-US" dirty="0" err="1">
                <a:solidFill>
                  <a:schemeClr val="tx1"/>
                </a:solidFill>
              </a:rPr>
              <a:t>Leth</a:t>
            </a:r>
            <a:r>
              <a:rPr lang="en-US" dirty="0">
                <a:solidFill>
                  <a:schemeClr val="tx1"/>
                </a:solidFill>
              </a:rPr>
              <a:t>-Steensen et al., 2000</a:t>
            </a:r>
          </a:p>
          <a:p>
            <a:r>
              <a:rPr lang="en-US" dirty="0">
                <a:solidFill>
                  <a:schemeClr val="tx1"/>
                </a:solidFill>
              </a:rPr>
              <a:t>Model should reflect these aspects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Hierarchical Modeling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89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A4BC18F-6A17-76A8-CD9E-EACE436F6ED3}"/>
              </a:ext>
            </a:extLst>
          </p:cNvPr>
          <p:cNvSpPr txBox="1">
            <a:spLocks/>
          </p:cNvSpPr>
          <p:nvPr/>
        </p:nvSpPr>
        <p:spPr>
          <a:xfrm>
            <a:off x="838200" y="957644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Hierarchical Model</a:t>
            </a:r>
          </a:p>
          <a:p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262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207"/>
            <a:ext cx="6995158" cy="396678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Intelligence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Executive Attention Theory </a:t>
            </a:r>
          </a:p>
          <a:p>
            <a:pPr marL="1371600" lvl="2" indent="-45720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Engle &amp; Kane, 2004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Process Overlap Theory </a:t>
            </a:r>
          </a:p>
          <a:p>
            <a:pPr marL="1371600" lvl="2" indent="-45720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Kovacs &amp; Conway, 2016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Mutualism Model</a:t>
            </a:r>
          </a:p>
          <a:p>
            <a:pPr marL="1371600" lvl="2" indent="-45720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van der Maas et al., 2006</a:t>
            </a:r>
          </a:p>
          <a:p>
            <a:pPr marL="914400" lvl="1" indent="-457200">
              <a:lnSpc>
                <a:spcPct val="150000"/>
              </a:lnSpc>
            </a:pPr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A8AC2-3D27-4416-8261-9F78DE80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957644"/>
            <a:ext cx="8948147" cy="93821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Theoretical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3717381206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Individual-Level Parameter Model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90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4097E09-9AF0-4A5B-8164-563817941279}"/>
                  </a:ext>
                </a:extLst>
              </p:cNvPr>
              <p:cNvSpPr/>
              <p:nvPr/>
            </p:nvSpPr>
            <p:spPr>
              <a:xfrm>
                <a:off x="3143090" y="2810717"/>
                <a:ext cx="6091594" cy="55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Lognormal</m:t>
                      </m:r>
                      <m:r>
                        <a:rPr lang="en-US" sz="2800" i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))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4097E09-9AF0-4A5B-8164-5638179412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090" y="2810717"/>
                <a:ext cx="6091594" cy="5564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D573976-9FCA-A073-6DAE-128C4C9B5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569" y="3718446"/>
            <a:ext cx="6632861" cy="2788258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E9F576E-B222-E6C8-AABF-A1087026E198}"/>
              </a:ext>
            </a:extLst>
          </p:cNvPr>
          <p:cNvSpPr txBox="1">
            <a:spLocks/>
          </p:cNvSpPr>
          <p:nvPr/>
        </p:nvSpPr>
        <p:spPr>
          <a:xfrm>
            <a:off x="838200" y="957644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Hierarchical Model</a:t>
            </a:r>
          </a:p>
          <a:p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639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Individual-Level Parameter Model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91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4097E09-9AF0-4A5B-8164-563817941279}"/>
                  </a:ext>
                </a:extLst>
              </p:cNvPr>
              <p:cNvSpPr/>
              <p:nvPr/>
            </p:nvSpPr>
            <p:spPr>
              <a:xfrm>
                <a:off x="3143090" y="2810717"/>
                <a:ext cx="6091594" cy="55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Lognormal</m:t>
                      </m:r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4097E09-9AF0-4A5B-8164-5638179412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090" y="2810717"/>
                <a:ext cx="6091594" cy="5564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C9B3B6-6D6B-8D28-335A-D97B78AC59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D4400AC-D6B2-BF73-4387-F515CE8215BF}"/>
              </a:ext>
            </a:extLst>
          </p:cNvPr>
          <p:cNvSpPr txBox="1">
            <a:spLocks/>
          </p:cNvSpPr>
          <p:nvPr/>
        </p:nvSpPr>
        <p:spPr>
          <a:xfrm>
            <a:off x="838200" y="957644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Hierarchical Model</a:t>
            </a:r>
          </a:p>
          <a:p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477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Individual-Level Parameter Model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92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4097E09-9AF0-4A5B-8164-563817941279}"/>
                  </a:ext>
                </a:extLst>
              </p:cNvPr>
              <p:cNvSpPr/>
              <p:nvPr/>
            </p:nvSpPr>
            <p:spPr>
              <a:xfrm>
                <a:off x="3143090" y="2810717"/>
                <a:ext cx="6091594" cy="55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Lognormal</m:t>
                      </m:r>
                      <m:r>
                        <a:rPr lang="en-US" sz="2800" i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4097E09-9AF0-4A5B-8164-5638179412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090" y="2810717"/>
                <a:ext cx="6091594" cy="5564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BB10ED-FBC5-DE74-E85B-096509496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6488A2-9BA2-28EA-DE56-60ACD31EB7FA}"/>
              </a:ext>
            </a:extLst>
          </p:cNvPr>
          <p:cNvSpPr txBox="1">
            <a:spLocks/>
          </p:cNvSpPr>
          <p:nvPr/>
        </p:nvSpPr>
        <p:spPr>
          <a:xfrm>
            <a:off x="838200" y="957644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Hierarchical Model</a:t>
            </a:r>
          </a:p>
          <a:p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295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Group-Level Parameter Model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93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5C1150-5D75-4FA2-9708-2840165E665A}"/>
                  </a:ext>
                </a:extLst>
              </p:cNvPr>
              <p:cNvSpPr/>
              <p:nvPr/>
            </p:nvSpPr>
            <p:spPr>
              <a:xfrm>
                <a:off x="3364484" y="3135361"/>
                <a:ext cx="5246116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5C1150-5D75-4FA2-9708-2840165E6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84" y="3135361"/>
                <a:ext cx="5246116" cy="5872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22EB25-57C9-42DD-9C62-F72719F50D5E}"/>
                  </a:ext>
                </a:extLst>
              </p:cNvPr>
              <p:cNvSpPr/>
              <p:nvPr/>
            </p:nvSpPr>
            <p:spPr>
              <a:xfrm>
                <a:off x="3364484" y="3728990"/>
                <a:ext cx="5210914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22EB25-57C9-42DD-9C62-F72719F50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84" y="3728990"/>
                <a:ext cx="5210914" cy="5872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D6D3CB1-A418-97BB-BFF5-07BC24B8956C}"/>
              </a:ext>
            </a:extLst>
          </p:cNvPr>
          <p:cNvSpPr txBox="1">
            <a:spLocks/>
          </p:cNvSpPr>
          <p:nvPr/>
        </p:nvSpPr>
        <p:spPr>
          <a:xfrm>
            <a:off x="838200" y="957644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Hierarchical Model</a:t>
            </a:r>
          </a:p>
          <a:p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Hierarchical Pooling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94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5C1150-5D75-4FA2-9708-2840165E665A}"/>
                  </a:ext>
                </a:extLst>
              </p:cNvPr>
              <p:cNvSpPr/>
              <p:nvPr/>
            </p:nvSpPr>
            <p:spPr>
              <a:xfrm>
                <a:off x="3364484" y="3135361"/>
                <a:ext cx="5246116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5C1150-5D75-4FA2-9708-2840165E6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84" y="3135361"/>
                <a:ext cx="5246116" cy="5872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22EB25-57C9-42DD-9C62-F72719F50D5E}"/>
                  </a:ext>
                </a:extLst>
              </p:cNvPr>
              <p:cNvSpPr/>
              <p:nvPr/>
            </p:nvSpPr>
            <p:spPr>
              <a:xfrm>
                <a:off x="3364484" y="3728990"/>
                <a:ext cx="5210914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22EB25-57C9-42DD-9C62-F72719F50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84" y="3728990"/>
                <a:ext cx="5210914" cy="5872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F6489-FE5F-48F0-AC79-60103531E7AD}"/>
                  </a:ext>
                </a:extLst>
              </p:cNvPr>
              <p:cNvSpPr/>
              <p:nvPr/>
            </p:nvSpPr>
            <p:spPr>
              <a:xfrm>
                <a:off x="3050203" y="5228965"/>
                <a:ext cx="6091594" cy="55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Lognormal</m:t>
                      </m:r>
                      <m:r>
                        <a:rPr lang="en-US" sz="2800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))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F6489-FE5F-48F0-AC79-60103531E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203" y="5228965"/>
                <a:ext cx="6091594" cy="556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34F1DB-3831-4455-BFE2-5E3CAB8AB799}"/>
              </a:ext>
            </a:extLst>
          </p:cNvPr>
          <p:cNvSpPr txBox="1"/>
          <p:nvPr/>
        </p:nvSpPr>
        <p:spPr>
          <a:xfrm>
            <a:off x="1" y="3623192"/>
            <a:ext cx="27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Group-level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B3049-B8E5-479E-A82D-5E444A95186C}"/>
              </a:ext>
            </a:extLst>
          </p:cNvPr>
          <p:cNvSpPr txBox="1"/>
          <p:nvPr/>
        </p:nvSpPr>
        <p:spPr>
          <a:xfrm>
            <a:off x="0" y="5324722"/>
            <a:ext cx="27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Individual-level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7DE74B-B6FD-4556-9079-589CDC7CE343}"/>
              </a:ext>
            </a:extLst>
          </p:cNvPr>
          <p:cNvCxnSpPr>
            <a:cxnSpLocks/>
          </p:cNvCxnSpPr>
          <p:nvPr/>
        </p:nvCxnSpPr>
        <p:spPr>
          <a:xfrm flipV="1">
            <a:off x="1377583" y="4316267"/>
            <a:ext cx="0" cy="759587"/>
          </a:xfrm>
          <a:prstGeom prst="straightConnector1">
            <a:avLst/>
          </a:prstGeom>
          <a:ln w="38100"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8AC847-4D64-4974-897A-45D009288B6B}"/>
              </a:ext>
            </a:extLst>
          </p:cNvPr>
          <p:cNvCxnSpPr>
            <a:cxnSpLocks/>
          </p:cNvCxnSpPr>
          <p:nvPr/>
        </p:nvCxnSpPr>
        <p:spPr>
          <a:xfrm flipV="1">
            <a:off x="3894073" y="4316267"/>
            <a:ext cx="0" cy="759587"/>
          </a:xfrm>
          <a:prstGeom prst="straightConnector1">
            <a:avLst/>
          </a:prstGeom>
          <a:ln w="38100"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784E3F7-7235-595A-BF6E-2CA7DD092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F7C0375-2136-B560-ED79-34AEDA023BBF}"/>
              </a:ext>
            </a:extLst>
          </p:cNvPr>
          <p:cNvSpPr txBox="1">
            <a:spLocks/>
          </p:cNvSpPr>
          <p:nvPr/>
        </p:nvSpPr>
        <p:spPr>
          <a:xfrm>
            <a:off x="838200" y="957644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Hierarchical Model</a:t>
            </a:r>
          </a:p>
          <a:p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769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Hierarchical Pooling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95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5C1150-5D75-4FA2-9708-2840165E665A}"/>
                  </a:ext>
                </a:extLst>
              </p:cNvPr>
              <p:cNvSpPr/>
              <p:nvPr/>
            </p:nvSpPr>
            <p:spPr>
              <a:xfrm>
                <a:off x="3364484" y="3135361"/>
                <a:ext cx="5246116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5C1150-5D75-4FA2-9708-2840165E6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84" y="3135361"/>
                <a:ext cx="5246116" cy="5872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22EB25-57C9-42DD-9C62-F72719F50D5E}"/>
                  </a:ext>
                </a:extLst>
              </p:cNvPr>
              <p:cNvSpPr/>
              <p:nvPr/>
            </p:nvSpPr>
            <p:spPr>
              <a:xfrm>
                <a:off x="3364484" y="3728990"/>
                <a:ext cx="5210914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22EB25-57C9-42DD-9C62-F72719F50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84" y="3728990"/>
                <a:ext cx="5210914" cy="5872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F6489-FE5F-48F0-AC79-60103531E7AD}"/>
                  </a:ext>
                </a:extLst>
              </p:cNvPr>
              <p:cNvSpPr/>
              <p:nvPr/>
            </p:nvSpPr>
            <p:spPr>
              <a:xfrm>
                <a:off x="3050203" y="5228965"/>
                <a:ext cx="6091594" cy="55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Lognormal</m:t>
                      </m:r>
                      <m:r>
                        <a:rPr lang="en-US" sz="2800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))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F6489-FE5F-48F0-AC79-60103531E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203" y="5228965"/>
                <a:ext cx="6091594" cy="556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34F1DB-3831-4455-BFE2-5E3CAB8AB799}"/>
              </a:ext>
            </a:extLst>
          </p:cNvPr>
          <p:cNvSpPr txBox="1"/>
          <p:nvPr/>
        </p:nvSpPr>
        <p:spPr>
          <a:xfrm>
            <a:off x="1" y="3623192"/>
            <a:ext cx="27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Group-level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B3049-B8E5-479E-A82D-5E444A95186C}"/>
              </a:ext>
            </a:extLst>
          </p:cNvPr>
          <p:cNvSpPr txBox="1"/>
          <p:nvPr/>
        </p:nvSpPr>
        <p:spPr>
          <a:xfrm>
            <a:off x="0" y="5324722"/>
            <a:ext cx="27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Individual-level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25EA55-0016-576A-61F8-DFE404446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057D0FA-F078-D362-5A88-49032237DA1B}"/>
              </a:ext>
            </a:extLst>
          </p:cNvPr>
          <p:cNvSpPr txBox="1">
            <a:spLocks/>
          </p:cNvSpPr>
          <p:nvPr/>
        </p:nvSpPr>
        <p:spPr>
          <a:xfrm>
            <a:off x="838200" y="957644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Hierarchical Model</a:t>
            </a:r>
          </a:p>
          <a:p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193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Hierarchical Pooling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96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5C1150-5D75-4FA2-9708-2840165E665A}"/>
                  </a:ext>
                </a:extLst>
              </p:cNvPr>
              <p:cNvSpPr/>
              <p:nvPr/>
            </p:nvSpPr>
            <p:spPr>
              <a:xfrm>
                <a:off x="3364484" y="3135361"/>
                <a:ext cx="5246116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rgbClr val="141414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141414"/>
                          </a:solidFill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5C1150-5D75-4FA2-9708-2840165E6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84" y="3135361"/>
                <a:ext cx="5246116" cy="5872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22EB25-57C9-42DD-9C62-F72719F50D5E}"/>
                  </a:ext>
                </a:extLst>
              </p:cNvPr>
              <p:cNvSpPr/>
              <p:nvPr/>
            </p:nvSpPr>
            <p:spPr>
              <a:xfrm>
                <a:off x="3364484" y="3728990"/>
                <a:ext cx="5210914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rgbClr val="141414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141414"/>
                          </a:solidFill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22EB25-57C9-42DD-9C62-F72719F50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84" y="3728990"/>
                <a:ext cx="5210914" cy="5872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F6489-FE5F-48F0-AC79-60103531E7AD}"/>
                  </a:ext>
                </a:extLst>
              </p:cNvPr>
              <p:cNvSpPr/>
              <p:nvPr/>
            </p:nvSpPr>
            <p:spPr>
              <a:xfrm>
                <a:off x="3050203" y="5228965"/>
                <a:ext cx="6091594" cy="55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Lognormal</m:t>
                      </m:r>
                      <m:r>
                        <a:rPr lang="en-US" sz="2800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))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F6489-FE5F-48F0-AC79-60103531E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203" y="5228965"/>
                <a:ext cx="6091594" cy="556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34F1DB-3831-4455-BFE2-5E3CAB8AB799}"/>
              </a:ext>
            </a:extLst>
          </p:cNvPr>
          <p:cNvSpPr txBox="1"/>
          <p:nvPr/>
        </p:nvSpPr>
        <p:spPr>
          <a:xfrm>
            <a:off x="1" y="3623192"/>
            <a:ext cx="27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Group-level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B3049-B8E5-479E-A82D-5E444A95186C}"/>
              </a:ext>
            </a:extLst>
          </p:cNvPr>
          <p:cNvSpPr txBox="1"/>
          <p:nvPr/>
        </p:nvSpPr>
        <p:spPr>
          <a:xfrm>
            <a:off x="0" y="5324722"/>
            <a:ext cx="27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Individual-level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C3A92E-DE7D-49A8-AFC8-58AA1B8F9896}"/>
              </a:ext>
            </a:extLst>
          </p:cNvPr>
          <p:cNvCxnSpPr>
            <a:cxnSpLocks/>
          </p:cNvCxnSpPr>
          <p:nvPr/>
        </p:nvCxnSpPr>
        <p:spPr>
          <a:xfrm flipH="1" flipV="1">
            <a:off x="4827523" y="4074799"/>
            <a:ext cx="1777318" cy="1313361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E32872-A62A-4970-943C-367F12C35D81}"/>
              </a:ext>
            </a:extLst>
          </p:cNvPr>
          <p:cNvCxnSpPr>
            <a:cxnSpLocks/>
          </p:cNvCxnSpPr>
          <p:nvPr/>
        </p:nvCxnSpPr>
        <p:spPr>
          <a:xfrm flipV="1">
            <a:off x="4827523" y="3598357"/>
            <a:ext cx="968715" cy="4764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003275-C97C-4699-8CF4-5E40D909BFCD}"/>
              </a:ext>
            </a:extLst>
          </p:cNvPr>
          <p:cNvCxnSpPr>
            <a:cxnSpLocks/>
          </p:cNvCxnSpPr>
          <p:nvPr/>
        </p:nvCxnSpPr>
        <p:spPr>
          <a:xfrm flipH="1" flipV="1">
            <a:off x="5295629" y="4195887"/>
            <a:ext cx="2246282" cy="1128835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120618-697E-4EB5-9F51-548B67360F98}"/>
              </a:ext>
            </a:extLst>
          </p:cNvPr>
          <p:cNvCxnSpPr>
            <a:cxnSpLocks/>
          </p:cNvCxnSpPr>
          <p:nvPr/>
        </p:nvCxnSpPr>
        <p:spPr>
          <a:xfrm flipV="1">
            <a:off x="5303185" y="4020085"/>
            <a:ext cx="500610" cy="1749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6A17B1D-E190-EE02-7557-7D7D9D83B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4D42377-AF7B-E0A0-ACB9-853CFE408432}"/>
              </a:ext>
            </a:extLst>
          </p:cNvPr>
          <p:cNvSpPr txBox="1">
            <a:spLocks/>
          </p:cNvSpPr>
          <p:nvPr/>
        </p:nvSpPr>
        <p:spPr>
          <a:xfrm>
            <a:off x="838200" y="957644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Hierarchical Model</a:t>
            </a:r>
          </a:p>
          <a:p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643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Hierarchical Pooling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97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5C1150-5D75-4FA2-9708-2840165E665A}"/>
                  </a:ext>
                </a:extLst>
              </p:cNvPr>
              <p:cNvSpPr/>
              <p:nvPr/>
            </p:nvSpPr>
            <p:spPr>
              <a:xfrm>
                <a:off x="3364484" y="3135361"/>
                <a:ext cx="5246116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rgbClr val="141414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141414"/>
                          </a:solidFill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5C1150-5D75-4FA2-9708-2840165E6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84" y="3135361"/>
                <a:ext cx="5246116" cy="5872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22EB25-57C9-42DD-9C62-F72719F50D5E}"/>
                  </a:ext>
                </a:extLst>
              </p:cNvPr>
              <p:cNvSpPr/>
              <p:nvPr/>
            </p:nvSpPr>
            <p:spPr>
              <a:xfrm>
                <a:off x="3364484" y="3728990"/>
                <a:ext cx="5210914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rgbClr val="141414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141414"/>
                          </a:solidFill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22EB25-57C9-42DD-9C62-F72719F50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84" y="3728990"/>
                <a:ext cx="5210914" cy="5872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F6489-FE5F-48F0-AC79-60103531E7AD}"/>
                  </a:ext>
                </a:extLst>
              </p:cNvPr>
              <p:cNvSpPr/>
              <p:nvPr/>
            </p:nvSpPr>
            <p:spPr>
              <a:xfrm>
                <a:off x="3050203" y="5228965"/>
                <a:ext cx="6091594" cy="55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Lognormal</m:t>
                      </m:r>
                      <m:r>
                        <a:rPr lang="en-US" sz="2800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))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F6489-FE5F-48F0-AC79-60103531E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203" y="5228965"/>
                <a:ext cx="6091594" cy="556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34F1DB-3831-4455-BFE2-5E3CAB8AB799}"/>
              </a:ext>
            </a:extLst>
          </p:cNvPr>
          <p:cNvSpPr txBox="1"/>
          <p:nvPr/>
        </p:nvSpPr>
        <p:spPr>
          <a:xfrm>
            <a:off x="1" y="3623192"/>
            <a:ext cx="27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Group-level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B3049-B8E5-479E-A82D-5E444A95186C}"/>
              </a:ext>
            </a:extLst>
          </p:cNvPr>
          <p:cNvSpPr txBox="1"/>
          <p:nvPr/>
        </p:nvSpPr>
        <p:spPr>
          <a:xfrm>
            <a:off x="0" y="5324722"/>
            <a:ext cx="27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Individual-level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C3A92E-DE7D-49A8-AFC8-58AA1B8F9896}"/>
              </a:ext>
            </a:extLst>
          </p:cNvPr>
          <p:cNvCxnSpPr>
            <a:cxnSpLocks/>
          </p:cNvCxnSpPr>
          <p:nvPr/>
        </p:nvCxnSpPr>
        <p:spPr>
          <a:xfrm flipH="1" flipV="1">
            <a:off x="4827523" y="4074799"/>
            <a:ext cx="1777318" cy="1313361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E32872-A62A-4970-943C-367F12C35D81}"/>
              </a:ext>
            </a:extLst>
          </p:cNvPr>
          <p:cNvCxnSpPr>
            <a:cxnSpLocks/>
          </p:cNvCxnSpPr>
          <p:nvPr/>
        </p:nvCxnSpPr>
        <p:spPr>
          <a:xfrm flipV="1">
            <a:off x="4827523" y="3598357"/>
            <a:ext cx="968715" cy="4764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003275-C97C-4699-8CF4-5E40D909BFCD}"/>
              </a:ext>
            </a:extLst>
          </p:cNvPr>
          <p:cNvCxnSpPr>
            <a:cxnSpLocks/>
          </p:cNvCxnSpPr>
          <p:nvPr/>
        </p:nvCxnSpPr>
        <p:spPr>
          <a:xfrm flipH="1" flipV="1">
            <a:off x="5295629" y="4195887"/>
            <a:ext cx="2246282" cy="1128835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120618-697E-4EB5-9F51-548B67360F98}"/>
              </a:ext>
            </a:extLst>
          </p:cNvPr>
          <p:cNvCxnSpPr>
            <a:cxnSpLocks/>
          </p:cNvCxnSpPr>
          <p:nvPr/>
        </p:nvCxnSpPr>
        <p:spPr>
          <a:xfrm flipV="1">
            <a:off x="5303185" y="4020085"/>
            <a:ext cx="500610" cy="1749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29E6B7-CC32-4C03-B6FF-4BE4C5C64F0B}"/>
              </a:ext>
            </a:extLst>
          </p:cNvPr>
          <p:cNvCxnSpPr>
            <a:cxnSpLocks/>
          </p:cNvCxnSpPr>
          <p:nvPr/>
        </p:nvCxnSpPr>
        <p:spPr>
          <a:xfrm flipH="1" flipV="1">
            <a:off x="8486682" y="3459256"/>
            <a:ext cx="926913" cy="73582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6148D0-2090-4C35-9E9F-672C29D9833D}"/>
              </a:ext>
            </a:extLst>
          </p:cNvPr>
          <p:cNvCxnSpPr>
            <a:cxnSpLocks/>
          </p:cNvCxnSpPr>
          <p:nvPr/>
        </p:nvCxnSpPr>
        <p:spPr>
          <a:xfrm flipV="1">
            <a:off x="6869336" y="4195080"/>
            <a:ext cx="2542020" cy="1193081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9D83DD-15FD-4FD7-B5F3-81269A9AD304}"/>
              </a:ext>
            </a:extLst>
          </p:cNvPr>
          <p:cNvCxnSpPr>
            <a:cxnSpLocks/>
          </p:cNvCxnSpPr>
          <p:nvPr/>
        </p:nvCxnSpPr>
        <p:spPr>
          <a:xfrm flipH="1" flipV="1">
            <a:off x="8419898" y="4048948"/>
            <a:ext cx="926913" cy="73582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11E415-8C09-40A0-8941-1F279D7567D4}"/>
              </a:ext>
            </a:extLst>
          </p:cNvPr>
          <p:cNvCxnSpPr>
            <a:cxnSpLocks/>
          </p:cNvCxnSpPr>
          <p:nvPr/>
        </p:nvCxnSpPr>
        <p:spPr>
          <a:xfrm flipV="1">
            <a:off x="8234396" y="4760304"/>
            <a:ext cx="1135185" cy="636896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71B1DC1-69CB-8859-A985-297CFCEE0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B8308B6-7FF4-B30D-52FF-118CB1022400}"/>
              </a:ext>
            </a:extLst>
          </p:cNvPr>
          <p:cNvSpPr txBox="1">
            <a:spLocks/>
          </p:cNvSpPr>
          <p:nvPr/>
        </p:nvSpPr>
        <p:spPr>
          <a:xfrm>
            <a:off x="838200" y="957644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Hierarchical Model</a:t>
            </a:r>
          </a:p>
          <a:p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31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Hierarchical Pooling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Shrinkage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Increases precision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Hierarchical Model</a:t>
            </a:r>
          </a:p>
          <a:p>
            <a:endParaRPr lang="en-US" sz="4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98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5C1150-5D75-4FA2-9708-2840165E665A}"/>
                  </a:ext>
                </a:extLst>
              </p:cNvPr>
              <p:cNvSpPr/>
              <p:nvPr/>
            </p:nvSpPr>
            <p:spPr>
              <a:xfrm>
                <a:off x="3364484" y="3135361"/>
                <a:ext cx="5246116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rgbClr val="141414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141414"/>
                          </a:solidFill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5C1150-5D75-4FA2-9708-2840165E6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84" y="3135361"/>
                <a:ext cx="5246116" cy="5872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22EB25-57C9-42DD-9C62-F72719F50D5E}"/>
                  </a:ext>
                </a:extLst>
              </p:cNvPr>
              <p:cNvSpPr/>
              <p:nvPr/>
            </p:nvSpPr>
            <p:spPr>
              <a:xfrm>
                <a:off x="3364484" y="3728990"/>
                <a:ext cx="5210914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rgbClr val="141414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141414"/>
                          </a:solidFill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22EB25-57C9-42DD-9C62-F72719F50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84" y="3728990"/>
                <a:ext cx="5210914" cy="5872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F6489-FE5F-48F0-AC79-60103531E7AD}"/>
                  </a:ext>
                </a:extLst>
              </p:cNvPr>
              <p:cNvSpPr/>
              <p:nvPr/>
            </p:nvSpPr>
            <p:spPr>
              <a:xfrm>
                <a:off x="3050203" y="5228965"/>
                <a:ext cx="6091594" cy="55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Lognormal</m:t>
                      </m:r>
                      <m:r>
                        <a:rPr lang="en-US" sz="2800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))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F6489-FE5F-48F0-AC79-60103531E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203" y="5228965"/>
                <a:ext cx="6091594" cy="556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34F1DB-3831-4455-BFE2-5E3CAB8AB799}"/>
              </a:ext>
            </a:extLst>
          </p:cNvPr>
          <p:cNvSpPr txBox="1"/>
          <p:nvPr/>
        </p:nvSpPr>
        <p:spPr>
          <a:xfrm>
            <a:off x="1" y="3623192"/>
            <a:ext cx="27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Group-level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B3049-B8E5-479E-A82D-5E444A95186C}"/>
              </a:ext>
            </a:extLst>
          </p:cNvPr>
          <p:cNvSpPr txBox="1"/>
          <p:nvPr/>
        </p:nvSpPr>
        <p:spPr>
          <a:xfrm>
            <a:off x="0" y="5324722"/>
            <a:ext cx="27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Individual-level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E32872-A62A-4970-943C-367F12C35D81}"/>
              </a:ext>
            </a:extLst>
          </p:cNvPr>
          <p:cNvCxnSpPr>
            <a:cxnSpLocks/>
          </p:cNvCxnSpPr>
          <p:nvPr/>
        </p:nvCxnSpPr>
        <p:spPr>
          <a:xfrm flipV="1">
            <a:off x="7187674" y="4455524"/>
            <a:ext cx="0" cy="759587"/>
          </a:xfrm>
          <a:prstGeom prst="straightConnector1">
            <a:avLst/>
          </a:prstGeom>
          <a:ln w="38100"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17AFED-A963-4F0F-A1D3-734E73F9ECC6}"/>
              </a:ext>
            </a:extLst>
          </p:cNvPr>
          <p:cNvCxnSpPr>
            <a:cxnSpLocks/>
          </p:cNvCxnSpPr>
          <p:nvPr/>
        </p:nvCxnSpPr>
        <p:spPr>
          <a:xfrm flipV="1">
            <a:off x="7513885" y="4440410"/>
            <a:ext cx="0" cy="759587"/>
          </a:xfrm>
          <a:prstGeom prst="straightConnector1">
            <a:avLst/>
          </a:prstGeom>
          <a:ln w="38100"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0A95BD0-F84F-4F23-BB80-647089988C20}"/>
              </a:ext>
            </a:extLst>
          </p:cNvPr>
          <p:cNvCxnSpPr>
            <a:cxnSpLocks/>
          </p:cNvCxnSpPr>
          <p:nvPr/>
        </p:nvCxnSpPr>
        <p:spPr>
          <a:xfrm flipV="1">
            <a:off x="6841312" y="4455524"/>
            <a:ext cx="0" cy="759587"/>
          </a:xfrm>
          <a:prstGeom prst="straightConnector1">
            <a:avLst/>
          </a:prstGeom>
          <a:ln w="38100"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99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34F1DB-3831-4455-BFE2-5E3CAB8AB799}"/>
              </a:ext>
            </a:extLst>
          </p:cNvPr>
          <p:cNvSpPr txBox="1"/>
          <p:nvPr/>
        </p:nvSpPr>
        <p:spPr>
          <a:xfrm>
            <a:off x="7244910" y="3244334"/>
            <a:ext cx="238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Group-level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B3049-B8E5-479E-A82D-5E444A95186C}"/>
              </a:ext>
            </a:extLst>
          </p:cNvPr>
          <p:cNvSpPr txBox="1"/>
          <p:nvPr/>
        </p:nvSpPr>
        <p:spPr>
          <a:xfrm>
            <a:off x="2123400" y="3244334"/>
            <a:ext cx="27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Individual-level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69A1D6-B245-4DC4-A676-376A44D383D2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892742" y="3429000"/>
            <a:ext cx="2497614" cy="0"/>
          </a:xfrm>
          <a:prstGeom prst="straightConnector1">
            <a:avLst/>
          </a:prstGeom>
          <a:ln w="38100"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CD4E0A-8AD8-456B-AF1C-FC17A3D53C5C}"/>
              </a:ext>
            </a:extLst>
          </p:cNvPr>
          <p:cNvSpPr txBox="1"/>
          <p:nvPr/>
        </p:nvSpPr>
        <p:spPr>
          <a:xfrm>
            <a:off x="4711329" y="2612390"/>
            <a:ext cx="2769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Simultaneous</a:t>
            </a:r>
          </a:p>
          <a:p>
            <a:pPr algn="ctr"/>
            <a:r>
              <a:rPr lang="en-US" i="1" dirty="0"/>
              <a:t>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F84F17-F1F7-4917-4C76-E87717FAC65C}"/>
                  </a:ext>
                </a:extLst>
              </p:cNvPr>
              <p:cNvSpPr/>
              <p:nvPr/>
            </p:nvSpPr>
            <p:spPr>
              <a:xfrm>
                <a:off x="-870397" y="3716269"/>
                <a:ext cx="6091594" cy="55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Lognormal</m:t>
                      </m:r>
                      <m:r>
                        <a:rPr lang="en-US" sz="2800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))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F84F17-F1F7-4917-4C76-E87717FAC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0397" y="3716269"/>
                <a:ext cx="6091594" cy="5564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781196B-E8F5-573E-6464-F89039D5273C}"/>
                  </a:ext>
                </a:extLst>
              </p:cNvPr>
              <p:cNvSpPr/>
              <p:nvPr/>
            </p:nvSpPr>
            <p:spPr>
              <a:xfrm>
                <a:off x="7009695" y="3535649"/>
                <a:ext cx="2971454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781196B-E8F5-573E-6464-F89039D52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695" y="3535649"/>
                <a:ext cx="2971454" cy="5872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6A3D65D-CD32-5B8E-8EBE-C6D199EFBFBF}"/>
                  </a:ext>
                </a:extLst>
              </p:cNvPr>
              <p:cNvSpPr/>
              <p:nvPr/>
            </p:nvSpPr>
            <p:spPr>
              <a:xfrm>
                <a:off x="7009695" y="4129278"/>
                <a:ext cx="2947987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6A3D65D-CD32-5B8E-8EBE-C6D199EFB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695" y="4129278"/>
                <a:ext cx="2947987" cy="587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51D8438-7FE4-64F0-0EF0-B5ACC28CD7F6}"/>
              </a:ext>
            </a:extLst>
          </p:cNvPr>
          <p:cNvSpPr txBox="1">
            <a:spLocks/>
          </p:cNvSpPr>
          <p:nvPr/>
        </p:nvSpPr>
        <p:spPr>
          <a:xfrm>
            <a:off x="838200" y="957644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Hierarchical Bayesian Model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170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5024</TotalTime>
  <Words>3271</Words>
  <Application>Microsoft Office PowerPoint</Application>
  <PresentationFormat>Widescreen</PresentationFormat>
  <Paragraphs>1186</Paragraphs>
  <Slides>135</Slides>
  <Notes>135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6" baseType="lpstr">
      <vt:lpstr>Amasis MT Pro Medium</vt:lpstr>
      <vt:lpstr>Aparajita</vt:lpstr>
      <vt:lpstr>Arabic Typesetting</vt:lpstr>
      <vt:lpstr>Arial</vt:lpstr>
      <vt:lpstr>Arial Black</vt:lpstr>
      <vt:lpstr>Book Antiqua</vt:lpstr>
      <vt:lpstr>Calibri</vt:lpstr>
      <vt:lpstr>Calibri Light</vt:lpstr>
      <vt:lpstr>Cambria Math</vt:lpstr>
      <vt:lpstr>Times New Roman</vt:lpstr>
      <vt:lpstr>Office Theme</vt:lpstr>
      <vt:lpstr>Individual Differences in Cognitive Control: From a General Introduction to Hierarchical Bayesian Models</vt:lpstr>
      <vt:lpstr>PowerPoint Presentation</vt:lpstr>
      <vt:lpstr>PowerPoint Presentation</vt:lpstr>
      <vt:lpstr>PowerPoint Presentation</vt:lpstr>
      <vt:lpstr>Also;</vt:lpstr>
      <vt:lpstr>Table from Diamond, 2013. </vt:lpstr>
      <vt:lpstr>PowerPoint Presentation</vt:lpstr>
      <vt:lpstr>PowerPoint Presentation</vt:lpstr>
      <vt:lpstr>PowerPoint Presentation</vt:lpstr>
      <vt:lpstr>WMC &lt;-&gt; Intelligence</vt:lpstr>
      <vt:lpstr>WMC &lt;cognitive control&gt; Intelligence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Dual Mechanisms of Cognitive Control:  A Hierarchical Bayesian Approach to Test-Retest Reliability</dc:title>
  <dc:creator>Jean-Paul Snijder</dc:creator>
  <cp:lastModifiedBy>Jean-Paul Snijder</cp:lastModifiedBy>
  <cp:revision>382</cp:revision>
  <dcterms:created xsi:type="dcterms:W3CDTF">2021-03-11T09:39:18Z</dcterms:created>
  <dcterms:modified xsi:type="dcterms:W3CDTF">2022-08-01T15:25:15Z</dcterms:modified>
</cp:coreProperties>
</file>